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72"/>
  </p:notesMasterIdLst>
  <p:sldIdLst>
    <p:sldId id="256" r:id="rId2"/>
    <p:sldId id="257" r:id="rId3"/>
    <p:sldId id="258" r:id="rId4"/>
    <p:sldId id="259" r:id="rId5"/>
    <p:sldId id="269" r:id="rId6"/>
    <p:sldId id="270" r:id="rId7"/>
    <p:sldId id="260" r:id="rId8"/>
    <p:sldId id="319" r:id="rId9"/>
    <p:sldId id="272" r:id="rId10"/>
    <p:sldId id="318" r:id="rId11"/>
    <p:sldId id="261" r:id="rId12"/>
    <p:sldId id="273" r:id="rId13"/>
    <p:sldId id="326" r:id="rId14"/>
    <p:sldId id="274" r:id="rId15"/>
    <p:sldId id="323" r:id="rId16"/>
    <p:sldId id="278" r:id="rId17"/>
    <p:sldId id="276" r:id="rId18"/>
    <p:sldId id="327" r:id="rId19"/>
    <p:sldId id="275" r:id="rId20"/>
    <p:sldId id="277" r:id="rId21"/>
    <p:sldId id="317" r:id="rId22"/>
    <p:sldId id="281" r:id="rId23"/>
    <p:sldId id="282" r:id="rId24"/>
    <p:sldId id="283" r:id="rId25"/>
    <p:sldId id="284" r:id="rId26"/>
    <p:sldId id="328" r:id="rId27"/>
    <p:sldId id="329" r:id="rId28"/>
    <p:sldId id="285" r:id="rId29"/>
    <p:sldId id="320" r:id="rId30"/>
    <p:sldId id="286" r:id="rId31"/>
    <p:sldId id="322" r:id="rId32"/>
    <p:sldId id="321" r:id="rId33"/>
    <p:sldId id="287" r:id="rId34"/>
    <p:sldId id="335" r:id="rId35"/>
    <p:sldId id="290" r:id="rId36"/>
    <p:sldId id="291" r:id="rId37"/>
    <p:sldId id="293" r:id="rId38"/>
    <p:sldId id="294" r:id="rId39"/>
    <p:sldId id="295" r:id="rId40"/>
    <p:sldId id="296" r:id="rId41"/>
    <p:sldId id="336" r:id="rId42"/>
    <p:sldId id="298" r:id="rId43"/>
    <p:sldId id="297" r:id="rId44"/>
    <p:sldId id="331" r:id="rId45"/>
    <p:sldId id="299" r:id="rId46"/>
    <p:sldId id="337" r:id="rId47"/>
    <p:sldId id="300" r:id="rId48"/>
    <p:sldId id="302" r:id="rId49"/>
    <p:sldId id="303" r:id="rId50"/>
    <p:sldId id="304" r:id="rId51"/>
    <p:sldId id="333" r:id="rId52"/>
    <p:sldId id="305" r:id="rId53"/>
    <p:sldId id="306" r:id="rId54"/>
    <p:sldId id="324" r:id="rId55"/>
    <p:sldId id="307" r:id="rId56"/>
    <p:sldId id="309" r:id="rId57"/>
    <p:sldId id="308" r:id="rId58"/>
    <p:sldId id="310" r:id="rId59"/>
    <p:sldId id="332" r:id="rId60"/>
    <p:sldId id="325" r:id="rId61"/>
    <p:sldId id="311" r:id="rId62"/>
    <p:sldId id="316" r:id="rId63"/>
    <p:sldId id="313" r:id="rId64"/>
    <p:sldId id="314" r:id="rId65"/>
    <p:sldId id="315" r:id="rId66"/>
    <p:sldId id="334" r:id="rId67"/>
    <p:sldId id="265" r:id="rId68"/>
    <p:sldId id="266" r:id="rId69"/>
    <p:sldId id="267" r:id="rId70"/>
    <p:sldId id="268" r:id="rId7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18792"/>
    <a:srgbClr val="818C94"/>
    <a:srgbClr val="96C0E2"/>
    <a:srgbClr val="A0BDD9"/>
    <a:srgbClr val="7499CC"/>
    <a:srgbClr val="7A9FD4"/>
    <a:srgbClr val="1E1F21"/>
    <a:srgbClr val="20AA3C"/>
    <a:srgbClr val="62FD00"/>
    <a:srgbClr val="00E57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713" autoAdjust="0"/>
    <p:restoredTop sz="74266" autoAdjust="0"/>
  </p:normalViewPr>
  <p:slideViewPr>
    <p:cSldViewPr snapToGrid="0">
      <p:cViewPr varScale="1">
        <p:scale>
          <a:sx n="81" d="100"/>
          <a:sy n="81" d="100"/>
        </p:scale>
        <p:origin x="1110" y="84"/>
      </p:cViewPr>
      <p:guideLst/>
    </p:cSldViewPr>
  </p:slideViewPr>
  <p:outlineViewPr>
    <p:cViewPr>
      <p:scale>
        <a:sx n="33" d="100"/>
        <a:sy n="33" d="100"/>
      </p:scale>
      <p:origin x="0" y="-28830"/>
    </p:cViewPr>
  </p:outlineViewPr>
  <p:notesTextViewPr>
    <p:cViewPr>
      <p:scale>
        <a:sx n="1" d="1"/>
        <a:sy n="1" d="1"/>
      </p:scale>
      <p:origin x="0" y="0"/>
    </p:cViewPr>
  </p:notesTextViewPr>
  <p:notesViewPr>
    <p:cSldViewPr snapToGrid="0">
      <p:cViewPr varScale="1">
        <p:scale>
          <a:sx n="84" d="100"/>
          <a:sy n="84" d="100"/>
        </p:scale>
        <p:origin x="2976" y="9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s>
</file>

<file path=ppt/diagrams/_rels/data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_rels/data2.xml.rels><?xml version="1.0" encoding="UTF-8" standalone="yes"?>
<Relationships xmlns="http://schemas.openxmlformats.org/package/2006/relationships"><Relationship Id="rId8" Type="http://schemas.openxmlformats.org/officeDocument/2006/relationships/image" Target="../media/image69.sv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svg"/><Relationship Id="rId1" Type="http://schemas.openxmlformats.org/officeDocument/2006/relationships/image" Target="../media/image62.png"/><Relationship Id="rId6" Type="http://schemas.openxmlformats.org/officeDocument/2006/relationships/image" Target="../media/image67.svg"/><Relationship Id="rId5" Type="http://schemas.openxmlformats.org/officeDocument/2006/relationships/image" Target="../media/image66.png"/><Relationship Id="rId10" Type="http://schemas.openxmlformats.org/officeDocument/2006/relationships/image" Target="../media/image71.svg"/><Relationship Id="rId4" Type="http://schemas.openxmlformats.org/officeDocument/2006/relationships/image" Target="../media/image65.svg"/><Relationship Id="rId9" Type="http://schemas.openxmlformats.org/officeDocument/2006/relationships/image" Target="../media/image70.png"/></Relationships>
</file>

<file path=ppt/diagrams/_rels/drawing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3.png"/><Relationship Id="rId4" Type="http://schemas.openxmlformats.org/officeDocument/2006/relationships/image" Target="../media/image39.svg"/></Relationships>
</file>

<file path=ppt/diagrams/_rels/drawing2.xml.rels><?xml version="1.0" encoding="UTF-8" standalone="yes"?>
<Relationships xmlns="http://schemas.openxmlformats.org/package/2006/relationships"><Relationship Id="rId8" Type="http://schemas.openxmlformats.org/officeDocument/2006/relationships/image" Target="../media/image69.sv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svg"/><Relationship Id="rId1" Type="http://schemas.openxmlformats.org/officeDocument/2006/relationships/image" Target="../media/image62.png"/><Relationship Id="rId6" Type="http://schemas.openxmlformats.org/officeDocument/2006/relationships/image" Target="../media/image67.svg"/><Relationship Id="rId5" Type="http://schemas.openxmlformats.org/officeDocument/2006/relationships/image" Target="../media/image66.png"/><Relationship Id="rId10" Type="http://schemas.openxmlformats.org/officeDocument/2006/relationships/image" Target="../media/image71.svg"/><Relationship Id="rId4" Type="http://schemas.openxmlformats.org/officeDocument/2006/relationships/image" Target="../media/image65.svg"/><Relationship Id="rId9" Type="http://schemas.openxmlformats.org/officeDocument/2006/relationships/image" Target="../media/image70.pn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B3E3DD1D-3090-4ACB-8B6B-7B873B66771E}"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9E374717-6D0A-4FAC-83BC-237376150BBF}">
      <dgm:prSet/>
      <dgm:spPr/>
      <dgm:t>
        <a:bodyPr/>
        <a:lstStyle/>
        <a:p>
          <a:pPr>
            <a:defRPr cap="all"/>
          </a:pPr>
          <a:r>
            <a:rPr lang="en-US" dirty="0"/>
            <a:t>Clear enough space so that you can turn without backing</a:t>
          </a:r>
        </a:p>
      </dgm:t>
    </dgm:pt>
    <dgm:pt modelId="{BB80A798-DD0F-4402-99CF-3195BFA819B8}" type="parTrans" cxnId="{D9FD1E45-0A8A-4E09-92C6-F4A83511151F}">
      <dgm:prSet/>
      <dgm:spPr/>
      <dgm:t>
        <a:bodyPr/>
        <a:lstStyle/>
        <a:p>
          <a:endParaRPr lang="en-US"/>
        </a:p>
      </dgm:t>
    </dgm:pt>
    <dgm:pt modelId="{16B47A9B-9E59-4C23-B113-B2C7A13B94D5}" type="sibTrans" cxnId="{D9FD1E45-0A8A-4E09-92C6-F4A83511151F}">
      <dgm:prSet/>
      <dgm:spPr/>
      <dgm:t>
        <a:bodyPr/>
        <a:lstStyle/>
        <a:p>
          <a:endParaRPr lang="en-US"/>
        </a:p>
      </dgm:t>
    </dgm:pt>
    <dgm:pt modelId="{4AE96947-8423-471F-8DBD-E8B53D86D6F1}">
      <dgm:prSet/>
      <dgm:spPr/>
      <dgm:t>
        <a:bodyPr/>
        <a:lstStyle/>
        <a:p>
          <a:pPr>
            <a:defRPr cap="all"/>
          </a:pPr>
          <a:r>
            <a:rPr lang="en-US" dirty="0"/>
            <a:t>Watch out for slopes</a:t>
          </a:r>
        </a:p>
      </dgm:t>
    </dgm:pt>
    <dgm:pt modelId="{7943305C-6E79-4DF0-875F-129F549BA774}" type="parTrans" cxnId="{A9C56DCA-2FBB-4B29-ADC7-3A78162E7211}">
      <dgm:prSet/>
      <dgm:spPr/>
      <dgm:t>
        <a:bodyPr/>
        <a:lstStyle/>
        <a:p>
          <a:endParaRPr lang="en-US"/>
        </a:p>
      </dgm:t>
    </dgm:pt>
    <dgm:pt modelId="{95A494E3-D040-4A39-86DE-22D5955ED5F0}" type="sibTrans" cxnId="{A9C56DCA-2FBB-4B29-ADC7-3A78162E7211}">
      <dgm:prSet/>
      <dgm:spPr/>
      <dgm:t>
        <a:bodyPr/>
        <a:lstStyle/>
        <a:p>
          <a:endParaRPr lang="en-US"/>
        </a:p>
      </dgm:t>
    </dgm:pt>
    <dgm:pt modelId="{89ED8A50-4C52-4B5E-8520-7EFF93B47458}">
      <dgm:prSet/>
      <dgm:spPr/>
      <dgm:t>
        <a:bodyPr/>
        <a:lstStyle/>
        <a:p>
          <a:pPr>
            <a:defRPr cap="all"/>
          </a:pPr>
          <a:r>
            <a:rPr lang="en-US" dirty="0"/>
            <a:t>Careful of hidden objects</a:t>
          </a:r>
        </a:p>
      </dgm:t>
    </dgm:pt>
    <dgm:pt modelId="{58ADEB70-9F0A-4DD2-8EF3-FB2A92264AB4}" type="parTrans" cxnId="{D3DDCC2C-31E6-4542-B33F-7E22881C6019}">
      <dgm:prSet/>
      <dgm:spPr/>
      <dgm:t>
        <a:bodyPr/>
        <a:lstStyle/>
        <a:p>
          <a:endParaRPr lang="en-US"/>
        </a:p>
      </dgm:t>
    </dgm:pt>
    <dgm:pt modelId="{F1846A6D-BFD3-465F-9CE6-59983E56E7D7}" type="sibTrans" cxnId="{D3DDCC2C-31E6-4542-B33F-7E22881C6019}">
      <dgm:prSet/>
      <dgm:spPr/>
      <dgm:t>
        <a:bodyPr/>
        <a:lstStyle/>
        <a:p>
          <a:endParaRPr lang="en-US"/>
        </a:p>
      </dgm:t>
    </dgm:pt>
    <dgm:pt modelId="{67683E04-B0E5-428E-AFD6-90735FF6B663}" type="pres">
      <dgm:prSet presAssocID="{B3E3DD1D-3090-4ACB-8B6B-7B873B66771E}" presName="root" presStyleCnt="0">
        <dgm:presLayoutVars>
          <dgm:dir/>
          <dgm:resizeHandles val="exact"/>
        </dgm:presLayoutVars>
      </dgm:prSet>
      <dgm:spPr/>
    </dgm:pt>
    <dgm:pt modelId="{17FEF3C5-444C-466B-9820-D7077FDAF9FB}" type="pres">
      <dgm:prSet presAssocID="{9E374717-6D0A-4FAC-83BC-237376150BBF}" presName="compNode" presStyleCnt="0"/>
      <dgm:spPr/>
    </dgm:pt>
    <dgm:pt modelId="{D46080A4-9237-49B3-9AC1-CB731D3CE67A}" type="pres">
      <dgm:prSet presAssocID="{9E374717-6D0A-4FAC-83BC-237376150BBF}" presName="iconBgRect" presStyleLbl="bgShp" presStyleIdx="0" presStyleCnt="3"/>
      <dgm:spPr/>
    </dgm:pt>
    <dgm:pt modelId="{DE528D96-0B54-44AA-86F8-FCD27F6FDEB7}" type="pres">
      <dgm:prSet presAssocID="{9E374717-6D0A-4FAC-83BC-237376150BBF}"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Line arrow Rotate left"/>
        </a:ext>
      </dgm:extLst>
    </dgm:pt>
    <dgm:pt modelId="{AB1092F2-FE65-4233-8BAA-76E2FD36D3AA}" type="pres">
      <dgm:prSet presAssocID="{9E374717-6D0A-4FAC-83BC-237376150BBF}" presName="spaceRect" presStyleCnt="0"/>
      <dgm:spPr/>
    </dgm:pt>
    <dgm:pt modelId="{5FB19FC5-E065-451D-8981-4D3822137768}" type="pres">
      <dgm:prSet presAssocID="{9E374717-6D0A-4FAC-83BC-237376150BBF}" presName="textRect" presStyleLbl="revTx" presStyleIdx="0" presStyleCnt="3">
        <dgm:presLayoutVars>
          <dgm:chMax val="1"/>
          <dgm:chPref val="1"/>
        </dgm:presLayoutVars>
      </dgm:prSet>
      <dgm:spPr/>
    </dgm:pt>
    <dgm:pt modelId="{A58C7B42-19CC-4F32-A399-E4CD794FC55F}" type="pres">
      <dgm:prSet presAssocID="{16B47A9B-9E59-4C23-B113-B2C7A13B94D5}" presName="sibTrans" presStyleCnt="0"/>
      <dgm:spPr/>
    </dgm:pt>
    <dgm:pt modelId="{11779E51-C421-4E31-AE8F-F438FE12AF35}" type="pres">
      <dgm:prSet presAssocID="{4AE96947-8423-471F-8DBD-E8B53D86D6F1}" presName="compNode" presStyleCnt="0"/>
      <dgm:spPr/>
    </dgm:pt>
    <dgm:pt modelId="{1FA90F97-912E-480A-93A2-3A97BE5EE5B9}" type="pres">
      <dgm:prSet presAssocID="{4AE96947-8423-471F-8DBD-E8B53D86D6F1}" presName="iconBgRect" presStyleLbl="bgShp" presStyleIdx="1" presStyleCnt="3"/>
      <dgm:spPr/>
    </dgm:pt>
    <dgm:pt modelId="{FAA31E5A-BAD9-440C-9CB4-C42F4116B314}" type="pres">
      <dgm:prSet presAssocID="{4AE96947-8423-471F-8DBD-E8B53D86D6F1}"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aterfall scene"/>
        </a:ext>
      </dgm:extLst>
    </dgm:pt>
    <dgm:pt modelId="{BF3C12A0-1EC7-48C2-9A5B-1FF57CF094F9}" type="pres">
      <dgm:prSet presAssocID="{4AE96947-8423-471F-8DBD-E8B53D86D6F1}" presName="spaceRect" presStyleCnt="0"/>
      <dgm:spPr/>
    </dgm:pt>
    <dgm:pt modelId="{9C409D4B-E476-44CA-AD7F-5B8E33E221A7}" type="pres">
      <dgm:prSet presAssocID="{4AE96947-8423-471F-8DBD-E8B53D86D6F1}" presName="textRect" presStyleLbl="revTx" presStyleIdx="1" presStyleCnt="3">
        <dgm:presLayoutVars>
          <dgm:chMax val="1"/>
          <dgm:chPref val="1"/>
        </dgm:presLayoutVars>
      </dgm:prSet>
      <dgm:spPr/>
    </dgm:pt>
    <dgm:pt modelId="{1944874A-4059-4367-BFAF-2AEE35BDDCD2}" type="pres">
      <dgm:prSet presAssocID="{95A494E3-D040-4A39-86DE-22D5955ED5F0}" presName="sibTrans" presStyleCnt="0"/>
      <dgm:spPr/>
    </dgm:pt>
    <dgm:pt modelId="{B469908A-85F6-4EA3-ACCE-38EC4EF4C1D7}" type="pres">
      <dgm:prSet presAssocID="{89ED8A50-4C52-4B5E-8520-7EFF93B47458}" presName="compNode" presStyleCnt="0"/>
      <dgm:spPr/>
    </dgm:pt>
    <dgm:pt modelId="{9C779DD3-11F4-45C6-A30C-F6907BB58569}" type="pres">
      <dgm:prSet presAssocID="{89ED8A50-4C52-4B5E-8520-7EFF93B47458}" presName="iconBgRect" presStyleLbl="bgShp" presStyleIdx="2" presStyleCnt="3"/>
      <dgm:spPr/>
    </dgm:pt>
    <dgm:pt modelId="{D34E831D-775E-4D5F-ADF8-06FBE83706F0}" type="pres">
      <dgm:prSet presAssocID="{89ED8A50-4C52-4B5E-8520-7EFF93B47458}"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lasses"/>
        </a:ext>
      </dgm:extLst>
    </dgm:pt>
    <dgm:pt modelId="{286BE720-E018-48AD-9201-D425AE92664C}" type="pres">
      <dgm:prSet presAssocID="{89ED8A50-4C52-4B5E-8520-7EFF93B47458}" presName="spaceRect" presStyleCnt="0"/>
      <dgm:spPr/>
    </dgm:pt>
    <dgm:pt modelId="{01CCF5FC-8382-4CF4-8F54-203203D9481E}" type="pres">
      <dgm:prSet presAssocID="{89ED8A50-4C52-4B5E-8520-7EFF93B47458}" presName="textRect" presStyleLbl="revTx" presStyleIdx="2" presStyleCnt="3">
        <dgm:presLayoutVars>
          <dgm:chMax val="1"/>
          <dgm:chPref val="1"/>
        </dgm:presLayoutVars>
      </dgm:prSet>
      <dgm:spPr/>
    </dgm:pt>
  </dgm:ptLst>
  <dgm:cxnLst>
    <dgm:cxn modelId="{D3DDCC2C-31E6-4542-B33F-7E22881C6019}" srcId="{B3E3DD1D-3090-4ACB-8B6B-7B873B66771E}" destId="{89ED8A50-4C52-4B5E-8520-7EFF93B47458}" srcOrd="2" destOrd="0" parTransId="{58ADEB70-9F0A-4DD2-8EF3-FB2A92264AB4}" sibTransId="{F1846A6D-BFD3-465F-9CE6-59983E56E7D7}"/>
    <dgm:cxn modelId="{34BED141-30D7-4434-AB58-2760E1965BF4}" type="presOf" srcId="{89ED8A50-4C52-4B5E-8520-7EFF93B47458}" destId="{01CCF5FC-8382-4CF4-8F54-203203D9481E}" srcOrd="0" destOrd="0" presId="urn:microsoft.com/office/officeart/2018/5/layout/IconCircleLabelList"/>
    <dgm:cxn modelId="{D9FD1E45-0A8A-4E09-92C6-F4A83511151F}" srcId="{B3E3DD1D-3090-4ACB-8B6B-7B873B66771E}" destId="{9E374717-6D0A-4FAC-83BC-237376150BBF}" srcOrd="0" destOrd="0" parTransId="{BB80A798-DD0F-4402-99CF-3195BFA819B8}" sibTransId="{16B47A9B-9E59-4C23-B113-B2C7A13B94D5}"/>
    <dgm:cxn modelId="{74CB4887-856D-4772-B79D-778676747BD1}" type="presOf" srcId="{4AE96947-8423-471F-8DBD-E8B53D86D6F1}" destId="{9C409D4B-E476-44CA-AD7F-5B8E33E221A7}" srcOrd="0" destOrd="0" presId="urn:microsoft.com/office/officeart/2018/5/layout/IconCircleLabelList"/>
    <dgm:cxn modelId="{A9C56DCA-2FBB-4B29-ADC7-3A78162E7211}" srcId="{B3E3DD1D-3090-4ACB-8B6B-7B873B66771E}" destId="{4AE96947-8423-471F-8DBD-E8B53D86D6F1}" srcOrd="1" destOrd="0" parTransId="{7943305C-6E79-4DF0-875F-129F549BA774}" sibTransId="{95A494E3-D040-4A39-86DE-22D5955ED5F0}"/>
    <dgm:cxn modelId="{57A7F7DC-9303-47F0-94FD-C7F7A2E4915D}" type="presOf" srcId="{B3E3DD1D-3090-4ACB-8B6B-7B873B66771E}" destId="{67683E04-B0E5-428E-AFD6-90735FF6B663}" srcOrd="0" destOrd="0" presId="urn:microsoft.com/office/officeart/2018/5/layout/IconCircleLabelList"/>
    <dgm:cxn modelId="{EE0D03EB-F0DE-458C-80AA-F10ECA8C6B17}" type="presOf" srcId="{9E374717-6D0A-4FAC-83BC-237376150BBF}" destId="{5FB19FC5-E065-451D-8981-4D3822137768}" srcOrd="0" destOrd="0" presId="urn:microsoft.com/office/officeart/2018/5/layout/IconCircleLabelList"/>
    <dgm:cxn modelId="{3DE7FC60-A819-48D0-A626-9701D9611D09}" type="presParOf" srcId="{67683E04-B0E5-428E-AFD6-90735FF6B663}" destId="{17FEF3C5-444C-466B-9820-D7077FDAF9FB}" srcOrd="0" destOrd="0" presId="urn:microsoft.com/office/officeart/2018/5/layout/IconCircleLabelList"/>
    <dgm:cxn modelId="{B9B1FD37-0175-45E6-A95C-D6CC1984ADBC}" type="presParOf" srcId="{17FEF3C5-444C-466B-9820-D7077FDAF9FB}" destId="{D46080A4-9237-49B3-9AC1-CB731D3CE67A}" srcOrd="0" destOrd="0" presId="urn:microsoft.com/office/officeart/2018/5/layout/IconCircleLabelList"/>
    <dgm:cxn modelId="{A1C1FB66-6CFE-4C87-B77B-915493CB7955}" type="presParOf" srcId="{17FEF3C5-444C-466B-9820-D7077FDAF9FB}" destId="{DE528D96-0B54-44AA-86F8-FCD27F6FDEB7}" srcOrd="1" destOrd="0" presId="urn:microsoft.com/office/officeart/2018/5/layout/IconCircleLabelList"/>
    <dgm:cxn modelId="{C1C1E666-46FA-4DD4-976E-CFDD48DBE1DE}" type="presParOf" srcId="{17FEF3C5-444C-466B-9820-D7077FDAF9FB}" destId="{AB1092F2-FE65-4233-8BAA-76E2FD36D3AA}" srcOrd="2" destOrd="0" presId="urn:microsoft.com/office/officeart/2018/5/layout/IconCircleLabelList"/>
    <dgm:cxn modelId="{FE30A73D-E401-456B-8C18-3D0015A4971A}" type="presParOf" srcId="{17FEF3C5-444C-466B-9820-D7077FDAF9FB}" destId="{5FB19FC5-E065-451D-8981-4D3822137768}" srcOrd="3" destOrd="0" presId="urn:microsoft.com/office/officeart/2018/5/layout/IconCircleLabelList"/>
    <dgm:cxn modelId="{AAD414D3-99EB-4945-B0EC-D1396BEFB2FD}" type="presParOf" srcId="{67683E04-B0E5-428E-AFD6-90735FF6B663}" destId="{A58C7B42-19CC-4F32-A399-E4CD794FC55F}" srcOrd="1" destOrd="0" presId="urn:microsoft.com/office/officeart/2018/5/layout/IconCircleLabelList"/>
    <dgm:cxn modelId="{B41FE485-AF04-4E2A-AD01-DF346DFE5A16}" type="presParOf" srcId="{67683E04-B0E5-428E-AFD6-90735FF6B663}" destId="{11779E51-C421-4E31-AE8F-F438FE12AF35}" srcOrd="2" destOrd="0" presId="urn:microsoft.com/office/officeart/2018/5/layout/IconCircleLabelList"/>
    <dgm:cxn modelId="{BB29FB3C-3166-4688-B008-835331DF2D53}" type="presParOf" srcId="{11779E51-C421-4E31-AE8F-F438FE12AF35}" destId="{1FA90F97-912E-480A-93A2-3A97BE5EE5B9}" srcOrd="0" destOrd="0" presId="urn:microsoft.com/office/officeart/2018/5/layout/IconCircleLabelList"/>
    <dgm:cxn modelId="{BB99D7A2-D4A9-4ACE-969A-B07A77F4A03F}" type="presParOf" srcId="{11779E51-C421-4E31-AE8F-F438FE12AF35}" destId="{FAA31E5A-BAD9-440C-9CB4-C42F4116B314}" srcOrd="1" destOrd="0" presId="urn:microsoft.com/office/officeart/2018/5/layout/IconCircleLabelList"/>
    <dgm:cxn modelId="{F992E6A5-8109-46DC-9955-8F6482ED5B98}" type="presParOf" srcId="{11779E51-C421-4E31-AE8F-F438FE12AF35}" destId="{BF3C12A0-1EC7-48C2-9A5B-1FF57CF094F9}" srcOrd="2" destOrd="0" presId="urn:microsoft.com/office/officeart/2018/5/layout/IconCircleLabelList"/>
    <dgm:cxn modelId="{C365914B-62DA-43C6-BB69-C3B91777F2A9}" type="presParOf" srcId="{11779E51-C421-4E31-AE8F-F438FE12AF35}" destId="{9C409D4B-E476-44CA-AD7F-5B8E33E221A7}" srcOrd="3" destOrd="0" presId="urn:microsoft.com/office/officeart/2018/5/layout/IconCircleLabelList"/>
    <dgm:cxn modelId="{AF34EE03-FC84-47C0-8275-924E398D91E1}" type="presParOf" srcId="{67683E04-B0E5-428E-AFD6-90735FF6B663}" destId="{1944874A-4059-4367-BFAF-2AEE35BDDCD2}" srcOrd="3" destOrd="0" presId="urn:microsoft.com/office/officeart/2018/5/layout/IconCircleLabelList"/>
    <dgm:cxn modelId="{78D1DEFB-743D-4BE8-A45E-E67866B6922E}" type="presParOf" srcId="{67683E04-B0E5-428E-AFD6-90735FF6B663}" destId="{B469908A-85F6-4EA3-ACCE-38EC4EF4C1D7}" srcOrd="4" destOrd="0" presId="urn:microsoft.com/office/officeart/2018/5/layout/IconCircleLabelList"/>
    <dgm:cxn modelId="{8B18C107-D38A-45DB-AC1F-815025CF18C5}" type="presParOf" srcId="{B469908A-85F6-4EA3-ACCE-38EC4EF4C1D7}" destId="{9C779DD3-11F4-45C6-A30C-F6907BB58569}" srcOrd="0" destOrd="0" presId="urn:microsoft.com/office/officeart/2018/5/layout/IconCircleLabelList"/>
    <dgm:cxn modelId="{DD261F0C-93CC-441E-8D4B-299360F305F8}" type="presParOf" srcId="{B469908A-85F6-4EA3-ACCE-38EC4EF4C1D7}" destId="{D34E831D-775E-4D5F-ADF8-06FBE83706F0}" srcOrd="1" destOrd="0" presId="urn:microsoft.com/office/officeart/2018/5/layout/IconCircleLabelList"/>
    <dgm:cxn modelId="{0FEA37F0-CB6F-4DED-BF4D-BDD5744C3845}" type="presParOf" srcId="{B469908A-85F6-4EA3-ACCE-38EC4EF4C1D7}" destId="{286BE720-E018-48AD-9201-D425AE92664C}" srcOrd="2" destOrd="0" presId="urn:microsoft.com/office/officeart/2018/5/layout/IconCircleLabelList"/>
    <dgm:cxn modelId="{98602373-6366-4ACF-BF71-8CD9DC286E07}" type="presParOf" srcId="{B469908A-85F6-4EA3-ACCE-38EC4EF4C1D7}" destId="{01CCF5FC-8382-4CF4-8F54-203203D9481E}"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FEB8755-1F3C-49C0-BCAC-E5F8B4AD5A18}"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89A48108-AD8A-4EFF-A294-53A30F294C29}">
      <dgm:prSet/>
      <dgm:spPr/>
      <dgm:t>
        <a:bodyPr/>
        <a:lstStyle/>
        <a:p>
          <a:pPr>
            <a:lnSpc>
              <a:spcPct val="100000"/>
            </a:lnSpc>
          </a:pPr>
          <a:r>
            <a:rPr lang="en-US" dirty="0"/>
            <a:t>Recognize the signals and dangers of drowsiness</a:t>
          </a:r>
        </a:p>
      </dgm:t>
    </dgm:pt>
    <dgm:pt modelId="{597A94D7-C37E-4C6F-8DF2-4DD4FD09E685}" type="parTrans" cxnId="{FC2F9FCF-39B7-41F0-8B21-9D2D16E81A20}">
      <dgm:prSet/>
      <dgm:spPr/>
      <dgm:t>
        <a:bodyPr/>
        <a:lstStyle/>
        <a:p>
          <a:endParaRPr lang="en-US"/>
        </a:p>
      </dgm:t>
    </dgm:pt>
    <dgm:pt modelId="{C5D0C96B-F913-4742-B5AA-98625ACCFC7C}" type="sibTrans" cxnId="{FC2F9FCF-39B7-41F0-8B21-9D2D16E81A20}">
      <dgm:prSet/>
      <dgm:spPr/>
      <dgm:t>
        <a:bodyPr/>
        <a:lstStyle/>
        <a:p>
          <a:endParaRPr lang="en-US"/>
        </a:p>
      </dgm:t>
    </dgm:pt>
    <dgm:pt modelId="{316814A7-3D24-4BDC-8CD4-C837F51BB676}">
      <dgm:prSet/>
      <dgm:spPr/>
      <dgm:t>
        <a:bodyPr/>
        <a:lstStyle/>
        <a:p>
          <a:pPr>
            <a:lnSpc>
              <a:spcPct val="100000"/>
            </a:lnSpc>
          </a:pPr>
          <a:r>
            <a:rPr lang="en-US" dirty="0"/>
            <a:t>Do not upset your body clock more than necessary</a:t>
          </a:r>
        </a:p>
      </dgm:t>
    </dgm:pt>
    <dgm:pt modelId="{8F15A0B8-E104-4EDD-9BE2-CE79C728D2A0}" type="parTrans" cxnId="{C3EA76E4-7D7A-4B67-B6AF-950BFCB52652}">
      <dgm:prSet/>
      <dgm:spPr/>
      <dgm:t>
        <a:bodyPr/>
        <a:lstStyle/>
        <a:p>
          <a:endParaRPr lang="en-US"/>
        </a:p>
      </dgm:t>
    </dgm:pt>
    <dgm:pt modelId="{8AF86A23-9C89-416E-B83C-82C98A7E5596}" type="sibTrans" cxnId="{C3EA76E4-7D7A-4B67-B6AF-950BFCB52652}">
      <dgm:prSet/>
      <dgm:spPr/>
      <dgm:t>
        <a:bodyPr/>
        <a:lstStyle/>
        <a:p>
          <a:endParaRPr lang="en-US"/>
        </a:p>
      </dgm:t>
    </dgm:pt>
    <dgm:pt modelId="{37CE4051-5ACB-4DCE-8B24-B03C39FDD9F5}">
      <dgm:prSet/>
      <dgm:spPr/>
      <dgm:t>
        <a:bodyPr/>
        <a:lstStyle/>
        <a:p>
          <a:pPr>
            <a:lnSpc>
              <a:spcPct val="100000"/>
            </a:lnSpc>
          </a:pPr>
          <a:r>
            <a:rPr lang="en-US" dirty="0"/>
            <a:t>Avoid any kind of medication or drugs that induce drowsiness or have warning labels against operating vehicles or machinery</a:t>
          </a:r>
        </a:p>
      </dgm:t>
    </dgm:pt>
    <dgm:pt modelId="{8B70FEBC-7A1B-4193-B3D7-3DD65E23D289}" type="parTrans" cxnId="{9D192E5A-4C28-471B-AE1F-CCAE3C99E094}">
      <dgm:prSet/>
      <dgm:spPr/>
      <dgm:t>
        <a:bodyPr/>
        <a:lstStyle/>
        <a:p>
          <a:endParaRPr lang="en-US"/>
        </a:p>
      </dgm:t>
    </dgm:pt>
    <dgm:pt modelId="{F2AE817B-E7A0-418E-A25F-F6AEBC0128B2}" type="sibTrans" cxnId="{9D192E5A-4C28-471B-AE1F-CCAE3C99E094}">
      <dgm:prSet/>
      <dgm:spPr/>
      <dgm:t>
        <a:bodyPr/>
        <a:lstStyle/>
        <a:p>
          <a:endParaRPr lang="en-US"/>
        </a:p>
      </dgm:t>
    </dgm:pt>
    <dgm:pt modelId="{B9B557B6-FE62-46F8-8982-E453B8819645}">
      <dgm:prSet/>
      <dgm:spPr/>
      <dgm:t>
        <a:bodyPr/>
        <a:lstStyle/>
        <a:p>
          <a:pPr>
            <a:lnSpc>
              <a:spcPct val="100000"/>
            </a:lnSpc>
          </a:pPr>
          <a:r>
            <a:rPr lang="en-US" dirty="0"/>
            <a:t>Do not only rely on coffee, radio, open window, or other tricks to keep you awake</a:t>
          </a:r>
        </a:p>
      </dgm:t>
    </dgm:pt>
    <dgm:pt modelId="{B07E8389-C675-4079-80A4-7EAE46C7C567}" type="parTrans" cxnId="{031D9A12-AFCD-4384-9F60-5A0B48A308B3}">
      <dgm:prSet/>
      <dgm:spPr/>
      <dgm:t>
        <a:bodyPr/>
        <a:lstStyle/>
        <a:p>
          <a:endParaRPr lang="en-US"/>
        </a:p>
      </dgm:t>
    </dgm:pt>
    <dgm:pt modelId="{89E4BE78-900C-4494-A02E-DD6681B70B84}" type="sibTrans" cxnId="{031D9A12-AFCD-4384-9F60-5A0B48A308B3}">
      <dgm:prSet/>
      <dgm:spPr/>
      <dgm:t>
        <a:bodyPr/>
        <a:lstStyle/>
        <a:p>
          <a:endParaRPr lang="en-US"/>
        </a:p>
      </dgm:t>
    </dgm:pt>
    <dgm:pt modelId="{FEC48F58-3EE9-4BDD-B090-AAAA0125A4CD}">
      <dgm:prSet/>
      <dgm:spPr/>
      <dgm:t>
        <a:bodyPr/>
        <a:lstStyle/>
        <a:p>
          <a:pPr>
            <a:lnSpc>
              <a:spcPct val="100000"/>
            </a:lnSpc>
          </a:pPr>
          <a:r>
            <a:rPr lang="en-US" dirty="0"/>
            <a:t>Ensure you obtained adequate sleep prior to your shift</a:t>
          </a:r>
        </a:p>
      </dgm:t>
    </dgm:pt>
    <dgm:pt modelId="{00B3E3FD-ACBB-4A5E-887B-8274968745F8}" type="parTrans" cxnId="{4C701BDE-5ABF-4F6C-80BB-A46A3DE4774C}">
      <dgm:prSet/>
      <dgm:spPr/>
      <dgm:t>
        <a:bodyPr/>
        <a:lstStyle/>
        <a:p>
          <a:endParaRPr lang="en-US"/>
        </a:p>
      </dgm:t>
    </dgm:pt>
    <dgm:pt modelId="{63D38898-7FFD-400E-AEB0-66283E39FACA}" type="sibTrans" cxnId="{4C701BDE-5ABF-4F6C-80BB-A46A3DE4774C}">
      <dgm:prSet/>
      <dgm:spPr/>
      <dgm:t>
        <a:bodyPr/>
        <a:lstStyle/>
        <a:p>
          <a:endParaRPr lang="en-US"/>
        </a:p>
      </dgm:t>
    </dgm:pt>
    <dgm:pt modelId="{4B2A18BC-46C1-49EB-A040-2FF481234946}" type="pres">
      <dgm:prSet presAssocID="{AFEB8755-1F3C-49C0-BCAC-E5F8B4AD5A18}" presName="root" presStyleCnt="0">
        <dgm:presLayoutVars>
          <dgm:dir/>
          <dgm:resizeHandles val="exact"/>
        </dgm:presLayoutVars>
      </dgm:prSet>
      <dgm:spPr/>
    </dgm:pt>
    <dgm:pt modelId="{EABA66E4-C355-4093-AA67-44EDAF88DDFB}" type="pres">
      <dgm:prSet presAssocID="{FEC48F58-3EE9-4BDD-B090-AAAA0125A4CD}" presName="compNode" presStyleCnt="0"/>
      <dgm:spPr/>
    </dgm:pt>
    <dgm:pt modelId="{9DEE77B2-301D-4D52-B587-6F3EE040AAF2}" type="pres">
      <dgm:prSet presAssocID="{FEC48F58-3EE9-4BDD-B090-AAAA0125A4CD}" presName="bgRect" presStyleLbl="bgShp" presStyleIdx="0" presStyleCnt="5"/>
      <dgm:spPr/>
    </dgm:pt>
    <dgm:pt modelId="{71AC5203-E5BC-467C-A97D-607AB9AAA6E9}" type="pres">
      <dgm:prSet presAssocID="{FEC48F58-3EE9-4BDD-B090-AAAA0125A4CD}" presName="iconRect" presStyleLbl="node1" presStyleIdx="0" presStyleCnt="5"/>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Sleep"/>
        </a:ext>
      </dgm:extLst>
    </dgm:pt>
    <dgm:pt modelId="{534812DE-7114-4756-93B2-8EE2051E3970}" type="pres">
      <dgm:prSet presAssocID="{FEC48F58-3EE9-4BDD-B090-AAAA0125A4CD}" presName="spaceRect" presStyleCnt="0"/>
      <dgm:spPr/>
    </dgm:pt>
    <dgm:pt modelId="{D4D3C73A-2259-47A4-9999-B14E50B57F81}" type="pres">
      <dgm:prSet presAssocID="{FEC48F58-3EE9-4BDD-B090-AAAA0125A4CD}" presName="parTx" presStyleLbl="revTx" presStyleIdx="0" presStyleCnt="5">
        <dgm:presLayoutVars>
          <dgm:chMax val="0"/>
          <dgm:chPref val="0"/>
        </dgm:presLayoutVars>
      </dgm:prSet>
      <dgm:spPr/>
    </dgm:pt>
    <dgm:pt modelId="{BDCB9257-1EDB-4C5B-9C03-8D86E3DC8979}" type="pres">
      <dgm:prSet presAssocID="{63D38898-7FFD-400E-AEB0-66283E39FACA}" presName="sibTrans" presStyleCnt="0"/>
      <dgm:spPr/>
    </dgm:pt>
    <dgm:pt modelId="{5F338A58-19B0-4942-AF81-2AA15E688F7B}" type="pres">
      <dgm:prSet presAssocID="{89A48108-AD8A-4EFF-A294-53A30F294C29}" presName="compNode" presStyleCnt="0"/>
      <dgm:spPr/>
    </dgm:pt>
    <dgm:pt modelId="{D355D446-7112-4C7A-B108-C100B61807D0}" type="pres">
      <dgm:prSet presAssocID="{89A48108-AD8A-4EFF-A294-53A30F294C29}" presName="bgRect" presStyleLbl="bgShp" presStyleIdx="1" presStyleCnt="5"/>
      <dgm:spPr/>
    </dgm:pt>
    <dgm:pt modelId="{3114A05A-6E36-4AB2-A6C0-E816A7C3153B}" type="pres">
      <dgm:prSet presAssocID="{89A48108-AD8A-4EFF-A294-53A30F294C29}"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arning"/>
        </a:ext>
      </dgm:extLst>
    </dgm:pt>
    <dgm:pt modelId="{CF01C6EB-B44A-4D34-BFE8-299F2B0A4F9F}" type="pres">
      <dgm:prSet presAssocID="{89A48108-AD8A-4EFF-A294-53A30F294C29}" presName="spaceRect" presStyleCnt="0"/>
      <dgm:spPr/>
    </dgm:pt>
    <dgm:pt modelId="{853BCFA6-820C-4EA1-84E8-157F188EC0FE}" type="pres">
      <dgm:prSet presAssocID="{89A48108-AD8A-4EFF-A294-53A30F294C29}" presName="parTx" presStyleLbl="revTx" presStyleIdx="1" presStyleCnt="5">
        <dgm:presLayoutVars>
          <dgm:chMax val="0"/>
          <dgm:chPref val="0"/>
        </dgm:presLayoutVars>
      </dgm:prSet>
      <dgm:spPr/>
    </dgm:pt>
    <dgm:pt modelId="{2CCEFA8C-243E-4E50-9F7F-A2E77594F6BC}" type="pres">
      <dgm:prSet presAssocID="{C5D0C96B-F913-4742-B5AA-98625ACCFC7C}" presName="sibTrans" presStyleCnt="0"/>
      <dgm:spPr/>
    </dgm:pt>
    <dgm:pt modelId="{37674E9C-439F-4C97-8482-84D20B37FE34}" type="pres">
      <dgm:prSet presAssocID="{316814A7-3D24-4BDC-8CD4-C837F51BB676}" presName="compNode" presStyleCnt="0"/>
      <dgm:spPr/>
    </dgm:pt>
    <dgm:pt modelId="{756D9C28-7626-4217-8022-BD304679E01A}" type="pres">
      <dgm:prSet presAssocID="{316814A7-3D24-4BDC-8CD4-C837F51BB676}" presName="bgRect" presStyleLbl="bgShp" presStyleIdx="2" presStyleCnt="5"/>
      <dgm:spPr/>
    </dgm:pt>
    <dgm:pt modelId="{DDF634E3-D7DC-44C8-995E-504FA766BF07}" type="pres">
      <dgm:prSet presAssocID="{316814A7-3D24-4BDC-8CD4-C837F51BB676}"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Worried Face with Solid Fill"/>
        </a:ext>
      </dgm:extLst>
    </dgm:pt>
    <dgm:pt modelId="{B9D0DC46-FB08-4723-B37E-5E834C33C673}" type="pres">
      <dgm:prSet presAssocID="{316814A7-3D24-4BDC-8CD4-C837F51BB676}" presName="spaceRect" presStyleCnt="0"/>
      <dgm:spPr/>
    </dgm:pt>
    <dgm:pt modelId="{A61D216F-2F27-4ADE-B47B-C9616DE4F3C3}" type="pres">
      <dgm:prSet presAssocID="{316814A7-3D24-4BDC-8CD4-C837F51BB676}" presName="parTx" presStyleLbl="revTx" presStyleIdx="2" presStyleCnt="5">
        <dgm:presLayoutVars>
          <dgm:chMax val="0"/>
          <dgm:chPref val="0"/>
        </dgm:presLayoutVars>
      </dgm:prSet>
      <dgm:spPr/>
    </dgm:pt>
    <dgm:pt modelId="{95E5B3C2-AAA3-4B21-9671-0B1FECBE7C1C}" type="pres">
      <dgm:prSet presAssocID="{8AF86A23-9C89-416E-B83C-82C98A7E5596}" presName="sibTrans" presStyleCnt="0"/>
      <dgm:spPr/>
    </dgm:pt>
    <dgm:pt modelId="{FFE6FCEC-3B33-451F-AA26-C2AF6B7071CF}" type="pres">
      <dgm:prSet presAssocID="{37CE4051-5ACB-4DCE-8B24-B03C39FDD9F5}" presName="compNode" presStyleCnt="0"/>
      <dgm:spPr/>
    </dgm:pt>
    <dgm:pt modelId="{54FB68E0-3EFC-4417-B01A-2BD2E6378C87}" type="pres">
      <dgm:prSet presAssocID="{37CE4051-5ACB-4DCE-8B24-B03C39FDD9F5}" presName="bgRect" presStyleLbl="bgShp" presStyleIdx="3" presStyleCnt="5"/>
      <dgm:spPr/>
    </dgm:pt>
    <dgm:pt modelId="{C9C88613-39B5-45FD-933F-73A686ECDCDC}" type="pres">
      <dgm:prSet presAssocID="{37CE4051-5ACB-4DCE-8B24-B03C39FDD9F5}"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anger"/>
        </a:ext>
      </dgm:extLst>
    </dgm:pt>
    <dgm:pt modelId="{D2D8C858-7ADB-419B-AACD-66CE8B76942A}" type="pres">
      <dgm:prSet presAssocID="{37CE4051-5ACB-4DCE-8B24-B03C39FDD9F5}" presName="spaceRect" presStyleCnt="0"/>
      <dgm:spPr/>
    </dgm:pt>
    <dgm:pt modelId="{DA4E6443-3326-486C-9EBF-A4249B6A54EB}" type="pres">
      <dgm:prSet presAssocID="{37CE4051-5ACB-4DCE-8B24-B03C39FDD9F5}" presName="parTx" presStyleLbl="revTx" presStyleIdx="3" presStyleCnt="5">
        <dgm:presLayoutVars>
          <dgm:chMax val="0"/>
          <dgm:chPref val="0"/>
        </dgm:presLayoutVars>
      </dgm:prSet>
      <dgm:spPr/>
    </dgm:pt>
    <dgm:pt modelId="{B63927AF-A7E4-4BFC-8204-36A8D6367811}" type="pres">
      <dgm:prSet presAssocID="{F2AE817B-E7A0-418E-A25F-F6AEBC0128B2}" presName="sibTrans" presStyleCnt="0"/>
      <dgm:spPr/>
    </dgm:pt>
    <dgm:pt modelId="{039C8BD9-4111-4073-99C3-54CAA66CBDD5}" type="pres">
      <dgm:prSet presAssocID="{B9B557B6-FE62-46F8-8982-E453B8819645}" presName="compNode" presStyleCnt="0"/>
      <dgm:spPr/>
    </dgm:pt>
    <dgm:pt modelId="{25EE822C-2A64-4C39-AFED-B3446562A461}" type="pres">
      <dgm:prSet presAssocID="{B9B557B6-FE62-46F8-8982-E453B8819645}" presName="bgRect" presStyleLbl="bgShp" presStyleIdx="4" presStyleCnt="5"/>
      <dgm:spPr/>
    </dgm:pt>
    <dgm:pt modelId="{93F7C70F-6AEB-41A8-B6B0-DE0063763FD0}" type="pres">
      <dgm:prSet presAssocID="{B9B557B6-FE62-46F8-8982-E453B8819645}"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Coffee"/>
        </a:ext>
      </dgm:extLst>
    </dgm:pt>
    <dgm:pt modelId="{C62992DE-4C5A-48F3-8619-BA8EE6167857}" type="pres">
      <dgm:prSet presAssocID="{B9B557B6-FE62-46F8-8982-E453B8819645}" presName="spaceRect" presStyleCnt="0"/>
      <dgm:spPr/>
    </dgm:pt>
    <dgm:pt modelId="{A58E0791-C8F3-4296-9E39-18841C847D6D}" type="pres">
      <dgm:prSet presAssocID="{B9B557B6-FE62-46F8-8982-E453B8819645}" presName="parTx" presStyleLbl="revTx" presStyleIdx="4" presStyleCnt="5">
        <dgm:presLayoutVars>
          <dgm:chMax val="0"/>
          <dgm:chPref val="0"/>
        </dgm:presLayoutVars>
      </dgm:prSet>
      <dgm:spPr/>
    </dgm:pt>
  </dgm:ptLst>
  <dgm:cxnLst>
    <dgm:cxn modelId="{6766D011-4350-4A34-9008-C4660B31F89D}" type="presOf" srcId="{89A48108-AD8A-4EFF-A294-53A30F294C29}" destId="{853BCFA6-820C-4EA1-84E8-157F188EC0FE}" srcOrd="0" destOrd="0" presId="urn:microsoft.com/office/officeart/2018/2/layout/IconVerticalSolidList"/>
    <dgm:cxn modelId="{8D445E12-0798-4C96-9F73-13CBB95954C3}" type="presOf" srcId="{B9B557B6-FE62-46F8-8982-E453B8819645}" destId="{A58E0791-C8F3-4296-9E39-18841C847D6D}" srcOrd="0" destOrd="0" presId="urn:microsoft.com/office/officeart/2018/2/layout/IconVerticalSolidList"/>
    <dgm:cxn modelId="{031D9A12-AFCD-4384-9F60-5A0B48A308B3}" srcId="{AFEB8755-1F3C-49C0-BCAC-E5F8B4AD5A18}" destId="{B9B557B6-FE62-46F8-8982-E453B8819645}" srcOrd="4" destOrd="0" parTransId="{B07E8389-C675-4079-80A4-7EAE46C7C567}" sibTransId="{89E4BE78-900C-4494-A02E-DD6681B70B84}"/>
    <dgm:cxn modelId="{9A79DD1C-33D4-47BF-BE71-0BC5309E3275}" type="presOf" srcId="{37CE4051-5ACB-4DCE-8B24-B03C39FDD9F5}" destId="{DA4E6443-3326-486C-9EBF-A4249B6A54EB}" srcOrd="0" destOrd="0" presId="urn:microsoft.com/office/officeart/2018/2/layout/IconVerticalSolidList"/>
    <dgm:cxn modelId="{CF937159-402C-4525-B2A1-108C8385196F}" type="presOf" srcId="{316814A7-3D24-4BDC-8CD4-C837F51BB676}" destId="{A61D216F-2F27-4ADE-B47B-C9616DE4F3C3}" srcOrd="0" destOrd="0" presId="urn:microsoft.com/office/officeart/2018/2/layout/IconVerticalSolidList"/>
    <dgm:cxn modelId="{9D192E5A-4C28-471B-AE1F-CCAE3C99E094}" srcId="{AFEB8755-1F3C-49C0-BCAC-E5F8B4AD5A18}" destId="{37CE4051-5ACB-4DCE-8B24-B03C39FDD9F5}" srcOrd="3" destOrd="0" parTransId="{8B70FEBC-7A1B-4193-B3D7-3DD65E23D289}" sibTransId="{F2AE817B-E7A0-418E-A25F-F6AEBC0128B2}"/>
    <dgm:cxn modelId="{CC78F1AD-7A68-4C29-BDFA-FAA6A82C7319}" type="presOf" srcId="{AFEB8755-1F3C-49C0-BCAC-E5F8B4AD5A18}" destId="{4B2A18BC-46C1-49EB-A040-2FF481234946}" srcOrd="0" destOrd="0" presId="urn:microsoft.com/office/officeart/2018/2/layout/IconVerticalSolidList"/>
    <dgm:cxn modelId="{393F60CD-FD50-45B8-BDF9-EACCAACF0641}" type="presOf" srcId="{FEC48F58-3EE9-4BDD-B090-AAAA0125A4CD}" destId="{D4D3C73A-2259-47A4-9999-B14E50B57F81}" srcOrd="0" destOrd="0" presId="urn:microsoft.com/office/officeart/2018/2/layout/IconVerticalSolidList"/>
    <dgm:cxn modelId="{FC2F9FCF-39B7-41F0-8B21-9D2D16E81A20}" srcId="{AFEB8755-1F3C-49C0-BCAC-E5F8B4AD5A18}" destId="{89A48108-AD8A-4EFF-A294-53A30F294C29}" srcOrd="1" destOrd="0" parTransId="{597A94D7-C37E-4C6F-8DF2-4DD4FD09E685}" sibTransId="{C5D0C96B-F913-4742-B5AA-98625ACCFC7C}"/>
    <dgm:cxn modelId="{4C701BDE-5ABF-4F6C-80BB-A46A3DE4774C}" srcId="{AFEB8755-1F3C-49C0-BCAC-E5F8B4AD5A18}" destId="{FEC48F58-3EE9-4BDD-B090-AAAA0125A4CD}" srcOrd="0" destOrd="0" parTransId="{00B3E3FD-ACBB-4A5E-887B-8274968745F8}" sibTransId="{63D38898-7FFD-400E-AEB0-66283E39FACA}"/>
    <dgm:cxn modelId="{C3EA76E4-7D7A-4B67-B6AF-950BFCB52652}" srcId="{AFEB8755-1F3C-49C0-BCAC-E5F8B4AD5A18}" destId="{316814A7-3D24-4BDC-8CD4-C837F51BB676}" srcOrd="2" destOrd="0" parTransId="{8F15A0B8-E104-4EDD-9BE2-CE79C728D2A0}" sibTransId="{8AF86A23-9C89-416E-B83C-82C98A7E5596}"/>
    <dgm:cxn modelId="{DDC8F665-D937-47A9-8346-4390491D9127}" type="presParOf" srcId="{4B2A18BC-46C1-49EB-A040-2FF481234946}" destId="{EABA66E4-C355-4093-AA67-44EDAF88DDFB}" srcOrd="0" destOrd="0" presId="urn:microsoft.com/office/officeart/2018/2/layout/IconVerticalSolidList"/>
    <dgm:cxn modelId="{7588A5B4-C358-46E4-80FF-7C62D4A37760}" type="presParOf" srcId="{EABA66E4-C355-4093-AA67-44EDAF88DDFB}" destId="{9DEE77B2-301D-4D52-B587-6F3EE040AAF2}" srcOrd="0" destOrd="0" presId="urn:microsoft.com/office/officeart/2018/2/layout/IconVerticalSolidList"/>
    <dgm:cxn modelId="{395776D9-345F-42DA-8A32-E767843E0DBC}" type="presParOf" srcId="{EABA66E4-C355-4093-AA67-44EDAF88DDFB}" destId="{71AC5203-E5BC-467C-A97D-607AB9AAA6E9}" srcOrd="1" destOrd="0" presId="urn:microsoft.com/office/officeart/2018/2/layout/IconVerticalSolidList"/>
    <dgm:cxn modelId="{A0F4DC41-0BB7-4F1E-A235-9306E2BE26D7}" type="presParOf" srcId="{EABA66E4-C355-4093-AA67-44EDAF88DDFB}" destId="{534812DE-7114-4756-93B2-8EE2051E3970}" srcOrd="2" destOrd="0" presId="urn:microsoft.com/office/officeart/2018/2/layout/IconVerticalSolidList"/>
    <dgm:cxn modelId="{BC2DC35D-50D3-4727-983F-0F12F8F9CF98}" type="presParOf" srcId="{EABA66E4-C355-4093-AA67-44EDAF88DDFB}" destId="{D4D3C73A-2259-47A4-9999-B14E50B57F81}" srcOrd="3" destOrd="0" presId="urn:microsoft.com/office/officeart/2018/2/layout/IconVerticalSolidList"/>
    <dgm:cxn modelId="{D4A170B4-949C-4CBD-81A9-5297AC9EC000}" type="presParOf" srcId="{4B2A18BC-46C1-49EB-A040-2FF481234946}" destId="{BDCB9257-1EDB-4C5B-9C03-8D86E3DC8979}" srcOrd="1" destOrd="0" presId="urn:microsoft.com/office/officeart/2018/2/layout/IconVerticalSolidList"/>
    <dgm:cxn modelId="{28A7385F-E632-4915-B30E-8E78B78BCBFD}" type="presParOf" srcId="{4B2A18BC-46C1-49EB-A040-2FF481234946}" destId="{5F338A58-19B0-4942-AF81-2AA15E688F7B}" srcOrd="2" destOrd="0" presId="urn:microsoft.com/office/officeart/2018/2/layout/IconVerticalSolidList"/>
    <dgm:cxn modelId="{AD5E7705-29AB-4C23-AA60-ABD2454A4A87}" type="presParOf" srcId="{5F338A58-19B0-4942-AF81-2AA15E688F7B}" destId="{D355D446-7112-4C7A-B108-C100B61807D0}" srcOrd="0" destOrd="0" presId="urn:microsoft.com/office/officeart/2018/2/layout/IconVerticalSolidList"/>
    <dgm:cxn modelId="{9123AD78-DE86-4FAC-A802-CA32A84777F6}" type="presParOf" srcId="{5F338A58-19B0-4942-AF81-2AA15E688F7B}" destId="{3114A05A-6E36-4AB2-A6C0-E816A7C3153B}" srcOrd="1" destOrd="0" presId="urn:microsoft.com/office/officeart/2018/2/layout/IconVerticalSolidList"/>
    <dgm:cxn modelId="{5F216076-D8E6-4CF6-A3A1-B3C2191094A0}" type="presParOf" srcId="{5F338A58-19B0-4942-AF81-2AA15E688F7B}" destId="{CF01C6EB-B44A-4D34-BFE8-299F2B0A4F9F}" srcOrd="2" destOrd="0" presId="urn:microsoft.com/office/officeart/2018/2/layout/IconVerticalSolidList"/>
    <dgm:cxn modelId="{47D8CE30-D494-45CF-AE12-BDB179F5C7C6}" type="presParOf" srcId="{5F338A58-19B0-4942-AF81-2AA15E688F7B}" destId="{853BCFA6-820C-4EA1-84E8-157F188EC0FE}" srcOrd="3" destOrd="0" presId="urn:microsoft.com/office/officeart/2018/2/layout/IconVerticalSolidList"/>
    <dgm:cxn modelId="{34F622AF-2767-4DED-B8E4-6638EAC39B62}" type="presParOf" srcId="{4B2A18BC-46C1-49EB-A040-2FF481234946}" destId="{2CCEFA8C-243E-4E50-9F7F-A2E77594F6BC}" srcOrd="3" destOrd="0" presId="urn:microsoft.com/office/officeart/2018/2/layout/IconVerticalSolidList"/>
    <dgm:cxn modelId="{4F2863A0-1F53-4C3D-94D0-459B388940A4}" type="presParOf" srcId="{4B2A18BC-46C1-49EB-A040-2FF481234946}" destId="{37674E9C-439F-4C97-8482-84D20B37FE34}" srcOrd="4" destOrd="0" presId="urn:microsoft.com/office/officeart/2018/2/layout/IconVerticalSolidList"/>
    <dgm:cxn modelId="{8698ED3A-52F7-4505-81B6-04E7AFB1EBBB}" type="presParOf" srcId="{37674E9C-439F-4C97-8482-84D20B37FE34}" destId="{756D9C28-7626-4217-8022-BD304679E01A}" srcOrd="0" destOrd="0" presId="urn:microsoft.com/office/officeart/2018/2/layout/IconVerticalSolidList"/>
    <dgm:cxn modelId="{E490974A-A9BF-44E0-969E-96AA87576617}" type="presParOf" srcId="{37674E9C-439F-4C97-8482-84D20B37FE34}" destId="{DDF634E3-D7DC-44C8-995E-504FA766BF07}" srcOrd="1" destOrd="0" presId="urn:microsoft.com/office/officeart/2018/2/layout/IconVerticalSolidList"/>
    <dgm:cxn modelId="{1A8EB017-93C3-450F-989B-F09FEC505F65}" type="presParOf" srcId="{37674E9C-439F-4C97-8482-84D20B37FE34}" destId="{B9D0DC46-FB08-4723-B37E-5E834C33C673}" srcOrd="2" destOrd="0" presId="urn:microsoft.com/office/officeart/2018/2/layout/IconVerticalSolidList"/>
    <dgm:cxn modelId="{C594833E-4CB0-4500-A337-14BDFD312F9D}" type="presParOf" srcId="{37674E9C-439F-4C97-8482-84D20B37FE34}" destId="{A61D216F-2F27-4ADE-B47B-C9616DE4F3C3}" srcOrd="3" destOrd="0" presId="urn:microsoft.com/office/officeart/2018/2/layout/IconVerticalSolidList"/>
    <dgm:cxn modelId="{3A9D3F8F-6CC1-474A-A25E-2B0B83C11299}" type="presParOf" srcId="{4B2A18BC-46C1-49EB-A040-2FF481234946}" destId="{95E5B3C2-AAA3-4B21-9671-0B1FECBE7C1C}" srcOrd="5" destOrd="0" presId="urn:microsoft.com/office/officeart/2018/2/layout/IconVerticalSolidList"/>
    <dgm:cxn modelId="{3611A61F-5F81-414B-9B98-57B31462D71B}" type="presParOf" srcId="{4B2A18BC-46C1-49EB-A040-2FF481234946}" destId="{FFE6FCEC-3B33-451F-AA26-C2AF6B7071CF}" srcOrd="6" destOrd="0" presId="urn:microsoft.com/office/officeart/2018/2/layout/IconVerticalSolidList"/>
    <dgm:cxn modelId="{78E90A8B-B62C-4119-BD15-29D294F36710}" type="presParOf" srcId="{FFE6FCEC-3B33-451F-AA26-C2AF6B7071CF}" destId="{54FB68E0-3EFC-4417-B01A-2BD2E6378C87}" srcOrd="0" destOrd="0" presId="urn:microsoft.com/office/officeart/2018/2/layout/IconVerticalSolidList"/>
    <dgm:cxn modelId="{891C4CF0-9276-47C1-BF12-E0F93FB278A4}" type="presParOf" srcId="{FFE6FCEC-3B33-451F-AA26-C2AF6B7071CF}" destId="{C9C88613-39B5-45FD-933F-73A686ECDCDC}" srcOrd="1" destOrd="0" presId="urn:microsoft.com/office/officeart/2018/2/layout/IconVerticalSolidList"/>
    <dgm:cxn modelId="{77735F3A-CEE8-4E55-B84E-1222313C40F9}" type="presParOf" srcId="{FFE6FCEC-3B33-451F-AA26-C2AF6B7071CF}" destId="{D2D8C858-7ADB-419B-AACD-66CE8B76942A}" srcOrd="2" destOrd="0" presId="urn:microsoft.com/office/officeart/2018/2/layout/IconVerticalSolidList"/>
    <dgm:cxn modelId="{26F2560A-66F7-45FB-B1B7-7F4A177EFCEB}" type="presParOf" srcId="{FFE6FCEC-3B33-451F-AA26-C2AF6B7071CF}" destId="{DA4E6443-3326-486C-9EBF-A4249B6A54EB}" srcOrd="3" destOrd="0" presId="urn:microsoft.com/office/officeart/2018/2/layout/IconVerticalSolidList"/>
    <dgm:cxn modelId="{E0C760DC-99B8-4A54-8255-944D6917B2AB}" type="presParOf" srcId="{4B2A18BC-46C1-49EB-A040-2FF481234946}" destId="{B63927AF-A7E4-4BFC-8204-36A8D6367811}" srcOrd="7" destOrd="0" presId="urn:microsoft.com/office/officeart/2018/2/layout/IconVerticalSolidList"/>
    <dgm:cxn modelId="{16EC6D13-C8A1-494B-8735-39F0513D23BC}" type="presParOf" srcId="{4B2A18BC-46C1-49EB-A040-2FF481234946}" destId="{039C8BD9-4111-4073-99C3-54CAA66CBDD5}" srcOrd="8" destOrd="0" presId="urn:microsoft.com/office/officeart/2018/2/layout/IconVerticalSolidList"/>
    <dgm:cxn modelId="{DF59CC13-4E43-43C5-9D7C-3080F2373EDD}" type="presParOf" srcId="{039C8BD9-4111-4073-99C3-54CAA66CBDD5}" destId="{25EE822C-2A64-4C39-AFED-B3446562A461}" srcOrd="0" destOrd="0" presId="urn:microsoft.com/office/officeart/2018/2/layout/IconVerticalSolidList"/>
    <dgm:cxn modelId="{DE9FDA8E-2AA8-4F45-80F3-069F143B58DA}" type="presParOf" srcId="{039C8BD9-4111-4073-99C3-54CAA66CBDD5}" destId="{93F7C70F-6AEB-41A8-B6B0-DE0063763FD0}" srcOrd="1" destOrd="0" presId="urn:microsoft.com/office/officeart/2018/2/layout/IconVerticalSolidList"/>
    <dgm:cxn modelId="{399FE37D-41B8-4158-AFC6-6113CA7B6A94}" type="presParOf" srcId="{039C8BD9-4111-4073-99C3-54CAA66CBDD5}" destId="{C62992DE-4C5A-48F3-8619-BA8EE6167857}" srcOrd="2" destOrd="0" presId="urn:microsoft.com/office/officeart/2018/2/layout/IconVerticalSolidList"/>
    <dgm:cxn modelId="{1B2E501A-D31C-4E0F-A97D-B88D0E412287}" type="presParOf" srcId="{039C8BD9-4111-4073-99C3-54CAA66CBDD5}" destId="{A58E0791-C8F3-4296-9E39-18841C847D6D}"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6080A4-9237-49B3-9AC1-CB731D3CE67A}">
      <dsp:nvSpPr>
        <dsp:cNvPr id="0" name=""/>
        <dsp:cNvSpPr/>
      </dsp:nvSpPr>
      <dsp:spPr>
        <a:xfrm>
          <a:off x="686474" y="174118"/>
          <a:ext cx="1990125" cy="1990125"/>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E528D96-0B54-44AA-86F8-FCD27F6FDEB7}">
      <dsp:nvSpPr>
        <dsp:cNvPr id="0" name=""/>
        <dsp:cNvSpPr/>
      </dsp:nvSpPr>
      <dsp:spPr>
        <a:xfrm>
          <a:off x="1110599" y="598243"/>
          <a:ext cx="1141875" cy="114187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5FB19FC5-E065-451D-8981-4D3822137768}">
      <dsp:nvSpPr>
        <dsp:cNvPr id="0" name=""/>
        <dsp:cNvSpPr/>
      </dsp:nvSpPr>
      <dsp:spPr>
        <a:xfrm>
          <a:off x="50287" y="2784119"/>
          <a:ext cx="3262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cap="all"/>
          </a:pPr>
          <a:r>
            <a:rPr lang="en-US" sz="1800" kern="1200" dirty="0"/>
            <a:t>Clear enough space so that you can turn without backing</a:t>
          </a:r>
        </a:p>
      </dsp:txBody>
      <dsp:txXfrm>
        <a:off x="50287" y="2784119"/>
        <a:ext cx="3262500" cy="720000"/>
      </dsp:txXfrm>
    </dsp:sp>
    <dsp:sp modelId="{1FA90F97-912E-480A-93A2-3A97BE5EE5B9}">
      <dsp:nvSpPr>
        <dsp:cNvPr id="0" name=""/>
        <dsp:cNvSpPr/>
      </dsp:nvSpPr>
      <dsp:spPr>
        <a:xfrm>
          <a:off x="4519912" y="174118"/>
          <a:ext cx="1990125" cy="1990125"/>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AA31E5A-BAD9-440C-9CB4-C42F4116B314}">
      <dsp:nvSpPr>
        <dsp:cNvPr id="0" name=""/>
        <dsp:cNvSpPr/>
      </dsp:nvSpPr>
      <dsp:spPr>
        <a:xfrm>
          <a:off x="4944037" y="598243"/>
          <a:ext cx="1141875" cy="114187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9C409D4B-E476-44CA-AD7F-5B8E33E221A7}">
      <dsp:nvSpPr>
        <dsp:cNvPr id="0" name=""/>
        <dsp:cNvSpPr/>
      </dsp:nvSpPr>
      <dsp:spPr>
        <a:xfrm>
          <a:off x="3883725" y="2784119"/>
          <a:ext cx="3262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cap="all"/>
          </a:pPr>
          <a:r>
            <a:rPr lang="en-US" sz="1800" kern="1200" dirty="0"/>
            <a:t>Watch out for slopes</a:t>
          </a:r>
        </a:p>
      </dsp:txBody>
      <dsp:txXfrm>
        <a:off x="3883725" y="2784119"/>
        <a:ext cx="3262500" cy="720000"/>
      </dsp:txXfrm>
    </dsp:sp>
    <dsp:sp modelId="{9C779DD3-11F4-45C6-A30C-F6907BB58569}">
      <dsp:nvSpPr>
        <dsp:cNvPr id="0" name=""/>
        <dsp:cNvSpPr/>
      </dsp:nvSpPr>
      <dsp:spPr>
        <a:xfrm>
          <a:off x="8353350" y="174118"/>
          <a:ext cx="1990125" cy="1990125"/>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4E831D-775E-4D5F-ADF8-06FBE83706F0}">
      <dsp:nvSpPr>
        <dsp:cNvPr id="0" name=""/>
        <dsp:cNvSpPr/>
      </dsp:nvSpPr>
      <dsp:spPr>
        <a:xfrm>
          <a:off x="8777475" y="598243"/>
          <a:ext cx="1141875" cy="114187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01CCF5FC-8382-4CF4-8F54-203203D9481E}">
      <dsp:nvSpPr>
        <dsp:cNvPr id="0" name=""/>
        <dsp:cNvSpPr/>
      </dsp:nvSpPr>
      <dsp:spPr>
        <a:xfrm>
          <a:off x="7717162" y="2784119"/>
          <a:ext cx="3262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cap="all"/>
          </a:pPr>
          <a:r>
            <a:rPr lang="en-US" sz="1800" kern="1200" dirty="0"/>
            <a:t>Careful of hidden objects</a:t>
          </a:r>
        </a:p>
      </dsp:txBody>
      <dsp:txXfrm>
        <a:off x="7717162" y="2784119"/>
        <a:ext cx="3262500"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EE77B2-301D-4D52-B587-6F3EE040AAF2}">
      <dsp:nvSpPr>
        <dsp:cNvPr id="0" name=""/>
        <dsp:cNvSpPr/>
      </dsp:nvSpPr>
      <dsp:spPr>
        <a:xfrm>
          <a:off x="0" y="3679"/>
          <a:ext cx="7012370" cy="783628"/>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1AC5203-E5BC-467C-A97D-607AB9AAA6E9}">
      <dsp:nvSpPr>
        <dsp:cNvPr id="0" name=""/>
        <dsp:cNvSpPr/>
      </dsp:nvSpPr>
      <dsp:spPr>
        <a:xfrm>
          <a:off x="237047" y="179995"/>
          <a:ext cx="430995" cy="430995"/>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2225" cap="rnd"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4D3C73A-2259-47A4-9999-B14E50B57F81}">
      <dsp:nvSpPr>
        <dsp:cNvPr id="0" name=""/>
        <dsp:cNvSpPr/>
      </dsp:nvSpPr>
      <dsp:spPr>
        <a:xfrm>
          <a:off x="905091" y="3679"/>
          <a:ext cx="6107278" cy="783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934" tIns="82934" rIns="82934" bIns="82934" numCol="1" spcCol="1270" anchor="ctr" anchorCtr="0">
          <a:noAutofit/>
        </a:bodyPr>
        <a:lstStyle/>
        <a:p>
          <a:pPr marL="0" lvl="0" indent="0" algn="l" defTabSz="800100">
            <a:lnSpc>
              <a:spcPct val="100000"/>
            </a:lnSpc>
            <a:spcBef>
              <a:spcPct val="0"/>
            </a:spcBef>
            <a:spcAft>
              <a:spcPct val="35000"/>
            </a:spcAft>
            <a:buNone/>
          </a:pPr>
          <a:r>
            <a:rPr lang="en-US" sz="1800" kern="1200" dirty="0"/>
            <a:t>Ensure you obtained adequate sleep prior to your shift</a:t>
          </a:r>
        </a:p>
      </dsp:txBody>
      <dsp:txXfrm>
        <a:off x="905091" y="3679"/>
        <a:ext cx="6107278" cy="783628"/>
      </dsp:txXfrm>
    </dsp:sp>
    <dsp:sp modelId="{D355D446-7112-4C7A-B108-C100B61807D0}">
      <dsp:nvSpPr>
        <dsp:cNvPr id="0" name=""/>
        <dsp:cNvSpPr/>
      </dsp:nvSpPr>
      <dsp:spPr>
        <a:xfrm>
          <a:off x="0" y="983215"/>
          <a:ext cx="7012370" cy="783628"/>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14A05A-6E36-4AB2-A6C0-E816A7C3153B}">
      <dsp:nvSpPr>
        <dsp:cNvPr id="0" name=""/>
        <dsp:cNvSpPr/>
      </dsp:nvSpPr>
      <dsp:spPr>
        <a:xfrm>
          <a:off x="237047" y="1159531"/>
          <a:ext cx="430995" cy="43099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853BCFA6-820C-4EA1-84E8-157F188EC0FE}">
      <dsp:nvSpPr>
        <dsp:cNvPr id="0" name=""/>
        <dsp:cNvSpPr/>
      </dsp:nvSpPr>
      <dsp:spPr>
        <a:xfrm>
          <a:off x="905091" y="983215"/>
          <a:ext cx="6107278" cy="783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934" tIns="82934" rIns="82934" bIns="82934" numCol="1" spcCol="1270" anchor="ctr" anchorCtr="0">
          <a:noAutofit/>
        </a:bodyPr>
        <a:lstStyle/>
        <a:p>
          <a:pPr marL="0" lvl="0" indent="0" algn="l" defTabSz="800100">
            <a:lnSpc>
              <a:spcPct val="100000"/>
            </a:lnSpc>
            <a:spcBef>
              <a:spcPct val="0"/>
            </a:spcBef>
            <a:spcAft>
              <a:spcPct val="35000"/>
            </a:spcAft>
            <a:buNone/>
          </a:pPr>
          <a:r>
            <a:rPr lang="en-US" sz="1800" kern="1200" dirty="0"/>
            <a:t>Recognize the signals and dangers of drowsiness</a:t>
          </a:r>
        </a:p>
      </dsp:txBody>
      <dsp:txXfrm>
        <a:off x="905091" y="983215"/>
        <a:ext cx="6107278" cy="783628"/>
      </dsp:txXfrm>
    </dsp:sp>
    <dsp:sp modelId="{756D9C28-7626-4217-8022-BD304679E01A}">
      <dsp:nvSpPr>
        <dsp:cNvPr id="0" name=""/>
        <dsp:cNvSpPr/>
      </dsp:nvSpPr>
      <dsp:spPr>
        <a:xfrm>
          <a:off x="0" y="1962751"/>
          <a:ext cx="7012370" cy="783628"/>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DF634E3-D7DC-44C8-995E-504FA766BF07}">
      <dsp:nvSpPr>
        <dsp:cNvPr id="0" name=""/>
        <dsp:cNvSpPr/>
      </dsp:nvSpPr>
      <dsp:spPr>
        <a:xfrm>
          <a:off x="237047" y="2139067"/>
          <a:ext cx="430995" cy="43099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A61D216F-2F27-4ADE-B47B-C9616DE4F3C3}">
      <dsp:nvSpPr>
        <dsp:cNvPr id="0" name=""/>
        <dsp:cNvSpPr/>
      </dsp:nvSpPr>
      <dsp:spPr>
        <a:xfrm>
          <a:off x="905091" y="1962751"/>
          <a:ext cx="6107278" cy="783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934" tIns="82934" rIns="82934" bIns="82934" numCol="1" spcCol="1270" anchor="ctr" anchorCtr="0">
          <a:noAutofit/>
        </a:bodyPr>
        <a:lstStyle/>
        <a:p>
          <a:pPr marL="0" lvl="0" indent="0" algn="l" defTabSz="800100">
            <a:lnSpc>
              <a:spcPct val="100000"/>
            </a:lnSpc>
            <a:spcBef>
              <a:spcPct val="0"/>
            </a:spcBef>
            <a:spcAft>
              <a:spcPct val="35000"/>
            </a:spcAft>
            <a:buNone/>
          </a:pPr>
          <a:r>
            <a:rPr lang="en-US" sz="1800" kern="1200" dirty="0"/>
            <a:t>Do not upset your body clock more than necessary</a:t>
          </a:r>
        </a:p>
      </dsp:txBody>
      <dsp:txXfrm>
        <a:off x="905091" y="1962751"/>
        <a:ext cx="6107278" cy="783628"/>
      </dsp:txXfrm>
    </dsp:sp>
    <dsp:sp modelId="{54FB68E0-3EFC-4417-B01A-2BD2E6378C87}">
      <dsp:nvSpPr>
        <dsp:cNvPr id="0" name=""/>
        <dsp:cNvSpPr/>
      </dsp:nvSpPr>
      <dsp:spPr>
        <a:xfrm>
          <a:off x="0" y="2942287"/>
          <a:ext cx="7012370" cy="783628"/>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9C88613-39B5-45FD-933F-73A686ECDCDC}">
      <dsp:nvSpPr>
        <dsp:cNvPr id="0" name=""/>
        <dsp:cNvSpPr/>
      </dsp:nvSpPr>
      <dsp:spPr>
        <a:xfrm>
          <a:off x="237047" y="3118603"/>
          <a:ext cx="430995" cy="43099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DA4E6443-3326-486C-9EBF-A4249B6A54EB}">
      <dsp:nvSpPr>
        <dsp:cNvPr id="0" name=""/>
        <dsp:cNvSpPr/>
      </dsp:nvSpPr>
      <dsp:spPr>
        <a:xfrm>
          <a:off x="905091" y="2942287"/>
          <a:ext cx="6107278" cy="783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934" tIns="82934" rIns="82934" bIns="82934" numCol="1" spcCol="1270" anchor="ctr" anchorCtr="0">
          <a:noAutofit/>
        </a:bodyPr>
        <a:lstStyle/>
        <a:p>
          <a:pPr marL="0" lvl="0" indent="0" algn="l" defTabSz="800100">
            <a:lnSpc>
              <a:spcPct val="100000"/>
            </a:lnSpc>
            <a:spcBef>
              <a:spcPct val="0"/>
            </a:spcBef>
            <a:spcAft>
              <a:spcPct val="35000"/>
            </a:spcAft>
            <a:buNone/>
          </a:pPr>
          <a:r>
            <a:rPr lang="en-US" sz="1800" kern="1200" dirty="0"/>
            <a:t>Avoid any kind of medication or drugs that induce drowsiness or have warning labels against operating vehicles or machinery</a:t>
          </a:r>
        </a:p>
      </dsp:txBody>
      <dsp:txXfrm>
        <a:off x="905091" y="2942287"/>
        <a:ext cx="6107278" cy="783628"/>
      </dsp:txXfrm>
    </dsp:sp>
    <dsp:sp modelId="{25EE822C-2A64-4C39-AFED-B3446562A461}">
      <dsp:nvSpPr>
        <dsp:cNvPr id="0" name=""/>
        <dsp:cNvSpPr/>
      </dsp:nvSpPr>
      <dsp:spPr>
        <a:xfrm>
          <a:off x="0" y="3921823"/>
          <a:ext cx="7012370" cy="783628"/>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3F7C70F-6AEB-41A8-B6B0-DE0063763FD0}">
      <dsp:nvSpPr>
        <dsp:cNvPr id="0" name=""/>
        <dsp:cNvSpPr/>
      </dsp:nvSpPr>
      <dsp:spPr>
        <a:xfrm>
          <a:off x="237047" y="4098139"/>
          <a:ext cx="430995" cy="43099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A58E0791-C8F3-4296-9E39-18841C847D6D}">
      <dsp:nvSpPr>
        <dsp:cNvPr id="0" name=""/>
        <dsp:cNvSpPr/>
      </dsp:nvSpPr>
      <dsp:spPr>
        <a:xfrm>
          <a:off x="905091" y="3921823"/>
          <a:ext cx="6107278" cy="783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934" tIns="82934" rIns="82934" bIns="82934" numCol="1" spcCol="1270" anchor="ctr" anchorCtr="0">
          <a:noAutofit/>
        </a:bodyPr>
        <a:lstStyle/>
        <a:p>
          <a:pPr marL="0" lvl="0" indent="0" algn="l" defTabSz="800100">
            <a:lnSpc>
              <a:spcPct val="100000"/>
            </a:lnSpc>
            <a:spcBef>
              <a:spcPct val="0"/>
            </a:spcBef>
            <a:spcAft>
              <a:spcPct val="35000"/>
            </a:spcAft>
            <a:buNone/>
          </a:pPr>
          <a:r>
            <a:rPr lang="en-US" sz="1800" kern="1200" dirty="0"/>
            <a:t>Do not only rely on coffee, radio, open window, or other tricks to keep you awake</a:t>
          </a:r>
        </a:p>
      </dsp:txBody>
      <dsp:txXfrm>
        <a:off x="905091" y="3921823"/>
        <a:ext cx="6107278" cy="783628"/>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B14430-EFFC-4B75-A471-E63C10F7F24E}" type="datetimeFigureOut">
              <a:rPr lang="en-US" smtClean="0"/>
              <a:t>5/7/2020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65DA1E-3669-4B9B-92B9-F4FBB14D9C13}" type="slidenum">
              <a:rPr lang="en-US" smtClean="0"/>
              <a:t>‹#›</a:t>
            </a:fld>
            <a:endParaRPr lang="en-US" dirty="0"/>
          </a:p>
        </p:txBody>
      </p:sp>
    </p:spTree>
    <p:extLst>
      <p:ext uri="{BB962C8B-B14F-4D97-AF65-F5344CB8AC3E}">
        <p14:creationId xmlns:p14="http://schemas.microsoft.com/office/powerpoint/2010/main" val="2434451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gis.stackexchange.com/questions/124600/creating-road-streets-and-adding-numbering-on-street-in-relation-to-the-plots-a"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creativecommons.org/licenses/by-sa/3.0/"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gaming.stackexchange.com/questions/9866/how-do-i-recover-from-a-cannon-rush-as-protoss"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creativecommons.org/licenses/by-sa/3.0/"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flickr.com/photos/jubilo/827008067"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creativecommons.org/licenses/by-nc-nd/3.0/"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ipkitten.blogspot.com/2012/02/friday-fantasies_10.html"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creativecommons.org/licenses/by/3.0/"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en.wikipedia.org/wiki/File:Question_mark_grey.svg"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creativecommons.org/licenses/by-sa/3.0/"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8" Type="http://schemas.openxmlformats.org/officeDocument/2006/relationships/hyperlink" Target="https://creativecommons.org/licenses/by-sa/3.0/" TargetMode="External"/><Relationship Id="rId3" Type="http://schemas.openxmlformats.org/officeDocument/2006/relationships/hyperlink" Target="http://arjunpuriinqatar.blogspot.com/2012/03/why-do-these-text-holes-annoy-us.html" TargetMode="External"/><Relationship Id="rId7" Type="http://schemas.openxmlformats.org/officeDocument/2006/relationships/hyperlink" Target="https://www.positek.net/" TargetMode="External"/><Relationship Id="rId2" Type="http://schemas.openxmlformats.org/officeDocument/2006/relationships/slide" Target="../slides/slide38.xml"/><Relationship Id="rId1" Type="http://schemas.openxmlformats.org/officeDocument/2006/relationships/notesMaster" Target="../notesMasters/notesMaster1.xml"/><Relationship Id="rId6" Type="http://schemas.openxmlformats.org/officeDocument/2006/relationships/hyperlink" Target="https://creativecommons.org/licenses/by-nc-nd/3.0/" TargetMode="External"/><Relationship Id="rId5" Type="http://schemas.openxmlformats.org/officeDocument/2006/relationships/hyperlink" Target="http://neurocritic.blogspot.com/2012/12/want-to-be-happier-and-avoid-auto.html" TargetMode="External"/><Relationship Id="rId4" Type="http://schemas.openxmlformats.org/officeDocument/2006/relationships/hyperlink" Target="https://creativecommons.org/licenses/by-nc-sa/3.0/" TargetMode="External"/><Relationship Id="rId9" Type="http://schemas.openxmlformats.org/officeDocument/2006/relationships/hyperlink" Target="http://www.flickr.com/photos/stml/3671516038/" TargetMode="Externa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fmcsa.dot.gov/safety/driver-safety/cmv-driving-tips-driver-distraction"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jobsanger.blogspot.com/2009/07/driving-texting.html"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s://creativecommons.org/licenses/by-nc-nd/3.0/" TargetMode="Externa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www.youthvoices.live/2017/11/20/overwhelming/" TargetMode="External"/><Relationship Id="rId2" Type="http://schemas.openxmlformats.org/officeDocument/2006/relationships/slide" Target="../slides/slide41.xml"/><Relationship Id="rId1" Type="http://schemas.openxmlformats.org/officeDocument/2006/relationships/notesMaster" Target="../notesMasters/notesMaster1.xml"/><Relationship Id="rId4" Type="http://schemas.openxmlformats.org/officeDocument/2006/relationships/hyperlink" Target="https://creativecommons.org/licenses/by-sa/3.0/"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ondergressive.com/the-allmighty-es-scape-goat-creation/" TargetMode="External"/><Relationship Id="rId2" Type="http://schemas.openxmlformats.org/officeDocument/2006/relationships/slide" Target="../slides/slide45.xml"/><Relationship Id="rId1" Type="http://schemas.openxmlformats.org/officeDocument/2006/relationships/notesMaster" Target="../notesMasters/notesMaster1.xml"/><Relationship Id="rId4" Type="http://schemas.openxmlformats.org/officeDocument/2006/relationships/hyperlink" Target="https://creativecommons.org/licenses/by-sa/3.0/" TargetMode="Externa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ww.fmcsa.dot.gov/safety/driver-safety/cmv-driving-tips-driver-distraction"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quoteinspector.com/images/texting-while-driving/texting-can-wait-sign/" TargetMode="External"/><Relationship Id="rId2" Type="http://schemas.openxmlformats.org/officeDocument/2006/relationships/slide" Target="../slides/slide48.xml"/><Relationship Id="rId1" Type="http://schemas.openxmlformats.org/officeDocument/2006/relationships/notesMaster" Target="../notesMasters/notesMaster1.xml"/><Relationship Id="rId4" Type="http://schemas.openxmlformats.org/officeDocument/2006/relationships/hyperlink" Target="https://creativecommons.org/licenses/by-nd/3.0/"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Clear Roads</a:t>
            </a:r>
          </a:p>
          <a:p>
            <a:endParaRPr lang="en-US" dirty="0"/>
          </a:p>
          <a:p>
            <a:r>
              <a:rPr lang="en-US" dirty="0"/>
              <a:t>NARRATION: Welcome to Clear Roads’ General Safe Driving Practices for Snowplow Operators. This training course will cover information you can use to prevent incidents where you, as the snowplow operator, run into something. Common examples of these include fixed object strikes, run-off-road crashes, and backing crashes. </a:t>
            </a:r>
          </a:p>
        </p:txBody>
      </p:sp>
      <p:sp>
        <p:nvSpPr>
          <p:cNvPr id="4" name="Slide Number Placeholder 3"/>
          <p:cNvSpPr>
            <a:spLocks noGrp="1"/>
          </p:cNvSpPr>
          <p:nvPr>
            <p:ph type="sldNum" sz="quarter" idx="5"/>
          </p:nvPr>
        </p:nvSpPr>
        <p:spPr/>
        <p:txBody>
          <a:bodyPr/>
          <a:lstStyle/>
          <a:p>
            <a:fld id="{8465DA1E-3669-4B9B-92B9-F4FBB14D9C13}" type="slidenum">
              <a:rPr lang="en-US" smtClean="0"/>
              <a:t>1</a:t>
            </a:fld>
            <a:endParaRPr lang="en-US" dirty="0"/>
          </a:p>
        </p:txBody>
      </p:sp>
    </p:spTree>
    <p:extLst>
      <p:ext uri="{BB962C8B-B14F-4D97-AF65-F5344CB8AC3E}">
        <p14:creationId xmlns:p14="http://schemas.microsoft.com/office/powerpoint/2010/main" val="4144350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VTTI</a:t>
            </a:r>
          </a:p>
          <a:p>
            <a:endParaRPr lang="en-US" dirty="0"/>
          </a:p>
          <a:p>
            <a:r>
              <a:rPr lang="en-US" dirty="0"/>
              <a:t>NARRATION: “As you drive, it is important for you to maintain your situational awareness. To do this, notice where you are on the road and where your plow is in relation to fixed objects. This means looking ahead to see if there are any objects in the path of the plows. In this photo, you see a tractor trailer stuck on the right side of the road. This operator adjusted his front plow and raised his wing before passing this truck. Another suggestion from other snowplow operators is to not go outside the fog line if you are unsure where the edge of the road is. By staying inside the fog line, you know that you are not about to run off the road and hit any roadside objects. It is better to not clear a small portion of the road where vehicles will not drive than to run off the road, crash your vehicle, and be injured or killed. Finally, stay alert! If you are alert, you will recognize hazards in plenty of time to respond.”</a:t>
            </a:r>
          </a:p>
        </p:txBody>
      </p:sp>
      <p:sp>
        <p:nvSpPr>
          <p:cNvPr id="4" name="Slide Number Placeholder 3"/>
          <p:cNvSpPr>
            <a:spLocks noGrp="1"/>
          </p:cNvSpPr>
          <p:nvPr>
            <p:ph type="sldNum" sz="quarter" idx="5"/>
          </p:nvPr>
        </p:nvSpPr>
        <p:spPr/>
        <p:txBody>
          <a:bodyPr/>
          <a:lstStyle/>
          <a:p>
            <a:fld id="{8465DA1E-3669-4B9B-92B9-F4FBB14D9C13}" type="slidenum">
              <a:rPr lang="en-US" smtClean="0"/>
              <a:t>10</a:t>
            </a:fld>
            <a:endParaRPr lang="en-US" dirty="0"/>
          </a:p>
        </p:txBody>
      </p:sp>
    </p:spTree>
    <p:extLst>
      <p:ext uri="{BB962C8B-B14F-4D97-AF65-F5344CB8AC3E}">
        <p14:creationId xmlns:p14="http://schemas.microsoft.com/office/powerpoint/2010/main" val="336806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 The </a:t>
            </a:r>
            <a:r>
              <a:rPr lang="en-US" sz="1200" b="1" kern="1200" dirty="0">
                <a:solidFill>
                  <a:schemeClr val="tx1"/>
                </a:solidFill>
                <a:effectLst/>
                <a:latin typeface="+mn-lt"/>
                <a:ea typeface="+mn-ea"/>
                <a:cs typeface="+mn-cs"/>
              </a:rPr>
              <a:t>snowplow is conducting plow operations along the shoulder of a road in falling snow with poor visibility. The snowplow approaches a disabled car stuck on the shoulder of the road and must move into the lane to go around. Occasional traffic is in the oncoming lane and passing the snowplow moving in the same direction. As the snowplow moves into the lane to go around the vehicle stuck on the shoulder, the snowplow sideswipes a light vehicle that was attempting to pass.</a:t>
            </a:r>
            <a:endParaRPr lang="en-US" sz="1100" b="1" kern="1200" dirty="0">
              <a:solidFill>
                <a:schemeClr val="tx1"/>
              </a:solidFill>
              <a:effectLst/>
              <a:latin typeface="+mn-lt"/>
              <a:ea typeface="+mn-ea"/>
              <a:cs typeface="+mn-cs"/>
            </a:endParaRPr>
          </a:p>
          <a:p>
            <a:endParaRPr lang="en-US" sz="1200" b="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Potential Crash Factors related to the snowplow operator: 1) Poor visual scanning did not allow the operator to identify the fixed object, in this case the disabled car, early, and 2) The snowplow operator may have become complacent and failed to check his/her mirrors before making a lane change</a:t>
            </a:r>
            <a:endParaRPr lang="en-US" sz="1100" b="1" i="1" kern="1200" dirty="0">
              <a:solidFill>
                <a:schemeClr val="tx1"/>
              </a:solidFill>
              <a:effectLst/>
              <a:latin typeface="+mn-lt"/>
              <a:ea typeface="+mn-ea"/>
              <a:cs typeface="+mn-cs"/>
            </a:endParaRPr>
          </a:p>
          <a:p>
            <a:endParaRPr lang="en-US" b="1" dirty="0"/>
          </a:p>
          <a:p>
            <a:r>
              <a:rPr lang="en-US" sz="1200" kern="1200" dirty="0">
                <a:solidFill>
                  <a:schemeClr val="tx1"/>
                </a:solidFill>
                <a:effectLst/>
                <a:latin typeface="+mn-lt"/>
                <a:ea typeface="+mn-ea"/>
                <a:cs typeface="+mn-cs"/>
              </a:rPr>
              <a:t>NARRATION: “Here is an example of an incident involving a fixed object, in this case a disabled vehicle on the shoulder. Notice how the snowplow operator is clearing the shoulder of the road and there is occasional traffic passing the snowplow and in the oncoming lane. Is there anything you could have done differently to prevent this crash? First, the operator did not recognize the fixed object early. This led to the operator needing to change lanes at the last minute. Even though the operator did not hit the fixed object, it contributed to this crash. Additionally, the snowplow operator fails to adequately check the mirrors for adjacent vehicles. Partial blame could possibly be placed on the light vehicle driver if he or she was lingering in the snowplow’s no-zone or did not heed the snowplow’s turn signal.”</a:t>
            </a:r>
            <a:endParaRPr lang="en-US" b="1" dirty="0"/>
          </a:p>
        </p:txBody>
      </p:sp>
      <p:sp>
        <p:nvSpPr>
          <p:cNvPr id="4" name="Slide Number Placeholder 3"/>
          <p:cNvSpPr>
            <a:spLocks noGrp="1"/>
          </p:cNvSpPr>
          <p:nvPr>
            <p:ph type="sldNum" sz="quarter" idx="5"/>
          </p:nvPr>
        </p:nvSpPr>
        <p:spPr/>
        <p:txBody>
          <a:bodyPr/>
          <a:lstStyle/>
          <a:p>
            <a:fld id="{8465DA1E-3669-4B9B-92B9-F4FBB14D9C13}" type="slidenum">
              <a:rPr lang="en-US" smtClean="0"/>
              <a:t>11</a:t>
            </a:fld>
            <a:endParaRPr lang="en-US" dirty="0"/>
          </a:p>
        </p:txBody>
      </p:sp>
    </p:spTree>
    <p:extLst>
      <p:ext uri="{BB962C8B-B14F-4D97-AF65-F5344CB8AC3E}">
        <p14:creationId xmlns:p14="http://schemas.microsoft.com/office/powerpoint/2010/main" val="21622680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Presenter should quiz audience to gauge learning. </a:t>
            </a:r>
          </a:p>
          <a:p>
            <a:endParaRPr lang="en-US" dirty="0"/>
          </a:p>
        </p:txBody>
      </p:sp>
      <p:sp>
        <p:nvSpPr>
          <p:cNvPr id="4" name="Slide Number Placeholder 3"/>
          <p:cNvSpPr>
            <a:spLocks noGrp="1"/>
          </p:cNvSpPr>
          <p:nvPr>
            <p:ph type="sldNum" sz="quarter" idx="5"/>
          </p:nvPr>
        </p:nvSpPr>
        <p:spPr/>
        <p:txBody>
          <a:bodyPr/>
          <a:lstStyle/>
          <a:p>
            <a:fld id="{8465DA1E-3669-4B9B-92B9-F4FBB14D9C13}" type="slidenum">
              <a:rPr lang="en-US" smtClean="0"/>
              <a:t>12</a:t>
            </a:fld>
            <a:endParaRPr lang="en-US" dirty="0"/>
          </a:p>
        </p:txBody>
      </p:sp>
    </p:spTree>
    <p:extLst>
      <p:ext uri="{BB962C8B-B14F-4D97-AF65-F5344CB8AC3E}">
        <p14:creationId xmlns:p14="http://schemas.microsoft.com/office/powerpoint/2010/main" val="1944447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CORRECT ANSWER: You should not fixate on a single object as you drive. Fixating on a single object does not allow you to notice other approaching obstacles. Additionally, people tend to unintentionally steer towards in their direction they are fixated. This is often the opposite direction they need to do. </a:t>
            </a:r>
          </a:p>
        </p:txBody>
      </p:sp>
      <p:sp>
        <p:nvSpPr>
          <p:cNvPr id="4" name="Slide Number Placeholder 3"/>
          <p:cNvSpPr>
            <a:spLocks noGrp="1"/>
          </p:cNvSpPr>
          <p:nvPr>
            <p:ph type="sldNum" sz="quarter" idx="5"/>
          </p:nvPr>
        </p:nvSpPr>
        <p:spPr/>
        <p:txBody>
          <a:bodyPr/>
          <a:lstStyle/>
          <a:p>
            <a:fld id="{8465DA1E-3669-4B9B-92B9-F4FBB14D9C13}" type="slidenum">
              <a:rPr lang="en-US" smtClean="0"/>
              <a:t>13</a:t>
            </a:fld>
            <a:endParaRPr lang="en-US" dirty="0"/>
          </a:p>
        </p:txBody>
      </p:sp>
    </p:spTree>
    <p:extLst>
      <p:ext uri="{BB962C8B-B14F-4D97-AF65-F5344CB8AC3E}">
        <p14:creationId xmlns:p14="http://schemas.microsoft.com/office/powerpoint/2010/main" val="6365743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VTTI</a:t>
            </a:r>
          </a:p>
          <a:p>
            <a:endParaRPr lang="en-US" dirty="0"/>
          </a:p>
          <a:p>
            <a:r>
              <a:rPr lang="en-US" dirty="0"/>
              <a:t>NARRATION: “In this photo, a hidden hazard is circled in red. This is a rock or raised earth that has been covered. In this case, the operator does not notice the hidden object and hits it. If this operator was familiar with the route, it is very likely this strike would have been avoided. This is because the best way to predict where hazards are hidden by fallen snow is to know your route like the back of your hand. This means driving your route multiple times prior to any winter weather. As you drive your route, pay attention to any objects close to the road that could be hit by the plow, other low objects that could easily be covered by snow, areas that have issues in previous storms, intersections, urban areas, and roadways with soft shoulders.”</a:t>
            </a:r>
          </a:p>
        </p:txBody>
      </p:sp>
      <p:sp>
        <p:nvSpPr>
          <p:cNvPr id="4" name="Slide Number Placeholder 3"/>
          <p:cNvSpPr>
            <a:spLocks noGrp="1"/>
          </p:cNvSpPr>
          <p:nvPr>
            <p:ph type="sldNum" sz="quarter" idx="5"/>
          </p:nvPr>
        </p:nvSpPr>
        <p:spPr/>
        <p:txBody>
          <a:bodyPr/>
          <a:lstStyle/>
          <a:p>
            <a:fld id="{8465DA1E-3669-4B9B-92B9-F4FBB14D9C13}" type="slidenum">
              <a:rPr lang="en-US" smtClean="0"/>
              <a:t>14</a:t>
            </a:fld>
            <a:endParaRPr lang="en-US" dirty="0"/>
          </a:p>
        </p:txBody>
      </p:sp>
    </p:spTree>
    <p:extLst>
      <p:ext uri="{BB962C8B-B14F-4D97-AF65-F5344CB8AC3E}">
        <p14:creationId xmlns:p14="http://schemas.microsoft.com/office/powerpoint/2010/main" val="18320547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Photos: Clear Roads</a:t>
            </a:r>
          </a:p>
          <a:p>
            <a:endParaRPr lang="en-US" dirty="0"/>
          </a:p>
          <a:p>
            <a:r>
              <a:rPr lang="en-US" dirty="0"/>
              <a:t>NARRATION: “It is also a good idea to mark any known hazards with delineator posts (if the posts do not create an additional hazard). In the top right photo, the edge of this road has been marked with delineator post so that the snowplow operator and all other road users know where the shoulder is. In the bottom left photo, obstacles are marked with posts so that the snowplow operator can avoid them.”</a:t>
            </a:r>
          </a:p>
        </p:txBody>
      </p:sp>
      <p:sp>
        <p:nvSpPr>
          <p:cNvPr id="4" name="Slide Number Placeholder 3"/>
          <p:cNvSpPr>
            <a:spLocks noGrp="1"/>
          </p:cNvSpPr>
          <p:nvPr>
            <p:ph type="sldNum" sz="quarter" idx="5"/>
          </p:nvPr>
        </p:nvSpPr>
        <p:spPr/>
        <p:txBody>
          <a:bodyPr/>
          <a:lstStyle/>
          <a:p>
            <a:fld id="{8465DA1E-3669-4B9B-92B9-F4FBB14D9C13}" type="slidenum">
              <a:rPr lang="en-US" smtClean="0"/>
              <a:t>15</a:t>
            </a:fld>
            <a:endParaRPr lang="en-US" dirty="0"/>
          </a:p>
        </p:txBody>
      </p:sp>
    </p:spTree>
    <p:extLst>
      <p:ext uri="{BB962C8B-B14F-4D97-AF65-F5344CB8AC3E}">
        <p14:creationId xmlns:p14="http://schemas.microsoft.com/office/powerpoint/2010/main" val="17607473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rgbClr val="FFFFFF"/>
                </a:solidFill>
                <a:hlinkClick r:id="rId3" tooltip="https://gis.stackexchange.com/questions/124600/creating-road-streets-and-adding-numbering-on-street-in-relation-to-the-plots-a">
                  <a:extLst>
                    <a:ext uri="{A12FA001-AC4F-418D-AE19-62706E023703}">
                      <ahyp:hlinkClr xmlns:ahyp="http://schemas.microsoft.com/office/drawing/2018/hyperlinkcolor" val="tx"/>
                    </a:ext>
                  </a:extLst>
                </a:hlinkClick>
              </a:rPr>
              <a:t>This Photo</a:t>
            </a:r>
            <a:r>
              <a:rPr lang="en-US" sz="800" dirty="0">
                <a:solidFill>
                  <a:srgbClr val="FFFFFF"/>
                </a:solidFill>
              </a:rPr>
              <a:t> by Unknown Author is licensed under </a:t>
            </a:r>
            <a:r>
              <a:rPr lang="en-US" sz="800" dirty="0">
                <a:solidFill>
                  <a:srgbClr val="FFFFFF"/>
                </a:solidFill>
                <a:hlinkClick r:id="rId4" tooltip="https://creativecommons.org/licenses/by-sa/3.0/">
                  <a:extLst>
                    <a:ext uri="{A12FA001-AC4F-418D-AE19-62706E023703}">
                      <ahyp:hlinkClr xmlns:ahyp="http://schemas.microsoft.com/office/drawing/2018/hyperlinkcolor" val="tx"/>
                    </a:ext>
                  </a:extLst>
                </a:hlinkClick>
              </a:rPr>
              <a:t>CC BY-SA</a:t>
            </a:r>
            <a:endParaRPr lang="en-US" sz="800" dirty="0">
              <a:solidFill>
                <a:srgbClr val="FFFFFF"/>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solidFill>
                <a:srgbClr val="FFFFFF"/>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rgbClr val="FFFFFF"/>
                </a:solidFill>
              </a:rPr>
              <a:t>NARRATION: “One great suggestion by winter maintenance agencies is to create a database of all known hazard locations. This database could be made using GIS. However, any type of database could be used. These databases allow operators to keep track of where potential hazards are located. Operators can review this database before every shift to remind them where trouble spots may be. To make the most of these databases, operators should add new hazards as soon as possible.”</a:t>
            </a:r>
          </a:p>
          <a:p>
            <a:endParaRPr lang="en-US" dirty="0"/>
          </a:p>
        </p:txBody>
      </p:sp>
      <p:sp>
        <p:nvSpPr>
          <p:cNvPr id="4" name="Slide Number Placeholder 3"/>
          <p:cNvSpPr>
            <a:spLocks noGrp="1"/>
          </p:cNvSpPr>
          <p:nvPr>
            <p:ph type="sldNum" sz="quarter" idx="5"/>
          </p:nvPr>
        </p:nvSpPr>
        <p:spPr/>
        <p:txBody>
          <a:bodyPr/>
          <a:lstStyle/>
          <a:p>
            <a:fld id="{8465DA1E-3669-4B9B-92B9-F4FBB14D9C13}" type="slidenum">
              <a:rPr lang="en-US" smtClean="0"/>
              <a:t>16</a:t>
            </a:fld>
            <a:endParaRPr lang="en-US" dirty="0"/>
          </a:p>
        </p:txBody>
      </p:sp>
    </p:spTree>
    <p:extLst>
      <p:ext uri="{BB962C8B-B14F-4D97-AF65-F5344CB8AC3E}">
        <p14:creationId xmlns:p14="http://schemas.microsoft.com/office/powerpoint/2010/main" val="493974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Presenter should quiz audience to gauge learning. </a:t>
            </a:r>
          </a:p>
          <a:p>
            <a:endParaRPr lang="en-US" b="1" dirty="0"/>
          </a:p>
        </p:txBody>
      </p:sp>
      <p:sp>
        <p:nvSpPr>
          <p:cNvPr id="4" name="Slide Number Placeholder 3"/>
          <p:cNvSpPr>
            <a:spLocks noGrp="1"/>
          </p:cNvSpPr>
          <p:nvPr>
            <p:ph type="sldNum" sz="quarter" idx="5"/>
          </p:nvPr>
        </p:nvSpPr>
        <p:spPr/>
        <p:txBody>
          <a:bodyPr/>
          <a:lstStyle/>
          <a:p>
            <a:fld id="{8465DA1E-3669-4B9B-92B9-F4FBB14D9C13}" type="slidenum">
              <a:rPr lang="en-US" smtClean="0"/>
              <a:t>17</a:t>
            </a:fld>
            <a:endParaRPr lang="en-US" dirty="0"/>
          </a:p>
        </p:txBody>
      </p:sp>
    </p:spTree>
    <p:extLst>
      <p:ext uri="{BB962C8B-B14F-4D97-AF65-F5344CB8AC3E}">
        <p14:creationId xmlns:p14="http://schemas.microsoft.com/office/powerpoint/2010/main" val="7926029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CORRECT ANSWER: All these strategies help prevent fixed object strikes. </a:t>
            </a:r>
          </a:p>
        </p:txBody>
      </p:sp>
      <p:sp>
        <p:nvSpPr>
          <p:cNvPr id="4" name="Slide Number Placeholder 3"/>
          <p:cNvSpPr>
            <a:spLocks noGrp="1"/>
          </p:cNvSpPr>
          <p:nvPr>
            <p:ph type="sldNum" sz="quarter" idx="5"/>
          </p:nvPr>
        </p:nvSpPr>
        <p:spPr/>
        <p:txBody>
          <a:bodyPr/>
          <a:lstStyle/>
          <a:p>
            <a:fld id="{8465DA1E-3669-4B9B-92B9-F4FBB14D9C13}" type="slidenum">
              <a:rPr lang="en-US" smtClean="0"/>
              <a:t>18</a:t>
            </a:fld>
            <a:endParaRPr lang="en-US" dirty="0"/>
          </a:p>
        </p:txBody>
      </p:sp>
    </p:spTree>
    <p:extLst>
      <p:ext uri="{BB962C8B-B14F-4D97-AF65-F5344CB8AC3E}">
        <p14:creationId xmlns:p14="http://schemas.microsoft.com/office/powerpoint/2010/main" val="13429353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rgbClr val="FFFFFF"/>
                </a:solidFill>
                <a:hlinkClick r:id="rId3" tooltip="https://gaming.stackexchange.com/questions/9866/how-do-i-recover-from-a-cannon-rush-as-protoss">
                  <a:extLst>
                    <a:ext uri="{A12FA001-AC4F-418D-AE19-62706E023703}">
                      <ahyp:hlinkClr xmlns:ahyp="http://schemas.microsoft.com/office/drawing/2018/hyperlinkcolor" val="tx"/>
                    </a:ext>
                  </a:extLst>
                </a:hlinkClick>
              </a:rPr>
              <a:t>This Photo</a:t>
            </a:r>
            <a:r>
              <a:rPr lang="en-US" sz="800" dirty="0">
                <a:solidFill>
                  <a:srgbClr val="FFFFFF"/>
                </a:solidFill>
              </a:rPr>
              <a:t> by Unknown Author is licensed under </a:t>
            </a:r>
            <a:r>
              <a:rPr lang="en-US" sz="800" dirty="0">
                <a:solidFill>
                  <a:srgbClr val="FFFFFF"/>
                </a:solidFill>
                <a:hlinkClick r:id="rId4" tooltip="https://creativecommons.org/licenses/by-sa/3.0/">
                  <a:extLst>
                    <a:ext uri="{A12FA001-AC4F-418D-AE19-62706E023703}">
                      <ahyp:hlinkClr xmlns:ahyp="http://schemas.microsoft.com/office/drawing/2018/hyperlinkcolor" val="tx"/>
                    </a:ext>
                  </a:extLst>
                </a:hlinkClick>
              </a:rPr>
              <a:t>CC BY-SA</a:t>
            </a:r>
            <a:endParaRPr lang="en-US" sz="800" dirty="0">
              <a:solidFill>
                <a:srgbClr val="FFFFFF"/>
              </a:solidFill>
            </a:endParaRPr>
          </a:p>
          <a:p>
            <a:endParaRPr lang="en-US" dirty="0"/>
          </a:p>
          <a:p>
            <a:r>
              <a:rPr lang="en-US" dirty="0"/>
              <a:t>NARRATION: “If you notice that you are about to strike a fixed object, remain calm and don’t overreact. Overreacting often can cause you to lose control of your vehicle. Instead, slowly accelerate away from it or brake while smoothly steering. Try not to make rapid steering wheel movements. This can cause you to lose traction on snow or ice. Also remember to always check your mirrors before making a lane change because another vehicle may be beside you. Finally, many fixed object strikes can be avoided by simply adjusting your plow height and position before reaching the hazard.”</a:t>
            </a:r>
          </a:p>
        </p:txBody>
      </p:sp>
      <p:sp>
        <p:nvSpPr>
          <p:cNvPr id="4" name="Slide Number Placeholder 3"/>
          <p:cNvSpPr>
            <a:spLocks noGrp="1"/>
          </p:cNvSpPr>
          <p:nvPr>
            <p:ph type="sldNum" sz="quarter" idx="5"/>
          </p:nvPr>
        </p:nvSpPr>
        <p:spPr/>
        <p:txBody>
          <a:bodyPr/>
          <a:lstStyle/>
          <a:p>
            <a:fld id="{8465DA1E-3669-4B9B-92B9-F4FBB14D9C13}" type="slidenum">
              <a:rPr lang="en-US" smtClean="0"/>
              <a:t>19</a:t>
            </a:fld>
            <a:endParaRPr lang="en-US" dirty="0"/>
          </a:p>
        </p:txBody>
      </p:sp>
    </p:spTree>
    <p:extLst>
      <p:ext uri="{BB962C8B-B14F-4D97-AF65-F5344CB8AC3E}">
        <p14:creationId xmlns:p14="http://schemas.microsoft.com/office/powerpoint/2010/main" val="1968526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Clear Roads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NARRATION: “Here is an overview of this safe driving training module for snowplow operators. Strategies to be discussed in this training include hazard identification, proper backing procedures, limiting distractions while driving, and fatigue management. This will be followed by a summary of these strategies. The presentation includes short video clips that demonstrate the strategies and periodic quizzes to gauge learning.”  </a:t>
            </a:r>
          </a:p>
          <a:p>
            <a:endParaRPr lang="en-US" dirty="0"/>
          </a:p>
        </p:txBody>
      </p:sp>
      <p:sp>
        <p:nvSpPr>
          <p:cNvPr id="4" name="Slide Number Placeholder 3"/>
          <p:cNvSpPr>
            <a:spLocks noGrp="1"/>
          </p:cNvSpPr>
          <p:nvPr>
            <p:ph type="sldNum" sz="quarter" idx="5"/>
          </p:nvPr>
        </p:nvSpPr>
        <p:spPr/>
        <p:txBody>
          <a:bodyPr/>
          <a:lstStyle/>
          <a:p>
            <a:fld id="{8465DA1E-3669-4B9B-92B9-F4FBB14D9C13}" type="slidenum">
              <a:rPr lang="en-US" smtClean="0"/>
              <a:t>2</a:t>
            </a:fld>
            <a:endParaRPr lang="en-US" dirty="0"/>
          </a:p>
        </p:txBody>
      </p:sp>
    </p:spTree>
    <p:extLst>
      <p:ext uri="{BB962C8B-B14F-4D97-AF65-F5344CB8AC3E}">
        <p14:creationId xmlns:p14="http://schemas.microsoft.com/office/powerpoint/2010/main" val="4335024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rgbClr val="FFFFFF"/>
                </a:solidFill>
                <a:hlinkClick r:id="rId3" tooltip="https://www.flickr.com/photos/jubilo/827008067">
                  <a:extLst>
                    <a:ext uri="{A12FA001-AC4F-418D-AE19-62706E023703}">
                      <ahyp:hlinkClr xmlns:ahyp="http://schemas.microsoft.com/office/drawing/2018/hyperlinkcolor" val="tx"/>
                    </a:ext>
                  </a:extLst>
                </a:hlinkClick>
              </a:rPr>
              <a:t>This Photo</a:t>
            </a:r>
            <a:r>
              <a:rPr lang="en-US" sz="800" dirty="0">
                <a:solidFill>
                  <a:srgbClr val="FFFFFF"/>
                </a:solidFill>
              </a:rPr>
              <a:t> by Unknown Author is licensed under </a:t>
            </a:r>
            <a:r>
              <a:rPr lang="en-US" sz="800" dirty="0">
                <a:solidFill>
                  <a:srgbClr val="FFFFFF"/>
                </a:solidFill>
                <a:hlinkClick r:id="rId4" tooltip="https://creativecommons.org/licenses/by-nc-nd/3.0/">
                  <a:extLst>
                    <a:ext uri="{A12FA001-AC4F-418D-AE19-62706E023703}">
                      <ahyp:hlinkClr xmlns:ahyp="http://schemas.microsoft.com/office/drawing/2018/hyperlinkcolor" val="tx"/>
                    </a:ext>
                  </a:extLst>
                </a:hlinkClick>
              </a:rPr>
              <a:t>CC BY-NC-ND</a:t>
            </a:r>
            <a:endParaRPr lang="en-US" sz="800" dirty="0">
              <a:solidFill>
                <a:srgbClr val="FFFFFF"/>
              </a:solidFill>
            </a:endParaRPr>
          </a:p>
          <a:p>
            <a:endParaRPr lang="en-US" dirty="0"/>
          </a:p>
          <a:p>
            <a:r>
              <a:rPr lang="en-US" dirty="0"/>
              <a:t>NARRATION: “Going too fast for conditions is a major cause of many crash types, including fixed object strikes. If you keep your speeds slow, you will have more time to respond to fixed objects. Many of snowplow managers recommended keeping plowing speeds below 30 mph. However, review your agencies’ recommendations and policies before plowing. Also, if visibility is limited, 30 mph may be too fast. Always adjust your speed based on the road and weather conditions.”</a:t>
            </a:r>
          </a:p>
          <a:p>
            <a:endParaRPr lang="en-US" dirty="0"/>
          </a:p>
          <a:p>
            <a:r>
              <a:rPr lang="en-US" b="1" dirty="0"/>
              <a:t>FACILITATOT NOTES:</a:t>
            </a:r>
            <a:r>
              <a:rPr lang="en-US" b="1" i="1" dirty="0"/>
              <a:t> </a:t>
            </a:r>
            <a:r>
              <a:rPr lang="en-US" b="1" i="0" dirty="0"/>
              <a:t>If your agency has a recommended plow speed, place it on this slide. </a:t>
            </a:r>
            <a:endParaRPr lang="en-US" b="1" dirty="0"/>
          </a:p>
        </p:txBody>
      </p:sp>
      <p:sp>
        <p:nvSpPr>
          <p:cNvPr id="4" name="Slide Number Placeholder 3"/>
          <p:cNvSpPr>
            <a:spLocks noGrp="1"/>
          </p:cNvSpPr>
          <p:nvPr>
            <p:ph type="sldNum" sz="quarter" idx="5"/>
          </p:nvPr>
        </p:nvSpPr>
        <p:spPr/>
        <p:txBody>
          <a:bodyPr/>
          <a:lstStyle/>
          <a:p>
            <a:fld id="{8465DA1E-3669-4B9B-92B9-F4FBB14D9C13}" type="slidenum">
              <a:rPr lang="en-US" smtClean="0"/>
              <a:t>20</a:t>
            </a:fld>
            <a:endParaRPr lang="en-US" dirty="0"/>
          </a:p>
        </p:txBody>
      </p:sp>
    </p:spTree>
    <p:extLst>
      <p:ext uri="{BB962C8B-B14F-4D97-AF65-F5344CB8AC3E}">
        <p14:creationId xmlns:p14="http://schemas.microsoft.com/office/powerpoint/2010/main" val="17849097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Clear Roads</a:t>
            </a:r>
          </a:p>
          <a:p>
            <a:endParaRPr lang="en-US" dirty="0"/>
          </a:p>
          <a:p>
            <a:r>
              <a:rPr lang="en-US" dirty="0"/>
              <a:t>NARRATION: “There are other strategies you can use to help prevent fixed object collisions. First, become familiar with all your equipment before the storm, including where all the controls are. Second, be sure to proactively adjust your plow. Be sure to raise or angle the plow appropriately as you approach bridge joints, manholes, curbs, etc. Third, many snowplow managers recommended only plowing on paved surfaces. Once the plow hits a soft shoulder, it can pull the truck off the road. To do this, don’t push the edge line on the road. If you are unsure where the edge of the road is, don’t go outside the fog line.”</a:t>
            </a:r>
          </a:p>
        </p:txBody>
      </p:sp>
      <p:sp>
        <p:nvSpPr>
          <p:cNvPr id="4" name="Slide Number Placeholder 3"/>
          <p:cNvSpPr>
            <a:spLocks noGrp="1"/>
          </p:cNvSpPr>
          <p:nvPr>
            <p:ph type="sldNum" sz="quarter" idx="5"/>
          </p:nvPr>
        </p:nvSpPr>
        <p:spPr/>
        <p:txBody>
          <a:bodyPr/>
          <a:lstStyle/>
          <a:p>
            <a:fld id="{8465DA1E-3669-4B9B-92B9-F4FBB14D9C13}" type="slidenum">
              <a:rPr lang="en-US" smtClean="0"/>
              <a:t>21</a:t>
            </a:fld>
            <a:endParaRPr lang="en-US" dirty="0"/>
          </a:p>
        </p:txBody>
      </p:sp>
    </p:spTree>
    <p:extLst>
      <p:ext uri="{BB962C8B-B14F-4D97-AF65-F5344CB8AC3E}">
        <p14:creationId xmlns:p14="http://schemas.microsoft.com/office/powerpoint/2010/main" val="17913959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Clear Roads</a:t>
            </a:r>
          </a:p>
          <a:p>
            <a:endParaRPr lang="en-US" dirty="0"/>
          </a:p>
          <a:p>
            <a:r>
              <a:rPr lang="en-US" dirty="0"/>
              <a:t>NARRATION: “This section of training discusses strategies you can use to safely back.”</a:t>
            </a:r>
          </a:p>
        </p:txBody>
      </p:sp>
      <p:sp>
        <p:nvSpPr>
          <p:cNvPr id="4" name="Slide Number Placeholder 3"/>
          <p:cNvSpPr>
            <a:spLocks noGrp="1"/>
          </p:cNvSpPr>
          <p:nvPr>
            <p:ph type="sldNum" sz="quarter" idx="5"/>
          </p:nvPr>
        </p:nvSpPr>
        <p:spPr/>
        <p:txBody>
          <a:bodyPr/>
          <a:lstStyle/>
          <a:p>
            <a:fld id="{8465DA1E-3669-4B9B-92B9-F4FBB14D9C13}" type="slidenum">
              <a:rPr lang="en-US" smtClean="0"/>
              <a:t>22</a:t>
            </a:fld>
            <a:endParaRPr lang="en-US" dirty="0"/>
          </a:p>
        </p:txBody>
      </p:sp>
    </p:spTree>
    <p:extLst>
      <p:ext uri="{BB962C8B-B14F-4D97-AF65-F5344CB8AC3E}">
        <p14:creationId xmlns:p14="http://schemas.microsoft.com/office/powerpoint/2010/main" val="20170060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tooltip="http://ipkitten.blogspot.com/2012/02/friday-fantasies_10.html"/>
              </a:rPr>
              <a:t>This Photo</a:t>
            </a:r>
            <a:r>
              <a:rPr lang="en-US" sz="1200" dirty="0"/>
              <a:t> by Unknown Author is licensed under </a:t>
            </a:r>
            <a:r>
              <a:rPr lang="en-US" sz="1200" dirty="0">
                <a:hlinkClick r:id="rId4" tooltip="https://creativecommons.org/licenses/by/3.0/"/>
              </a:rPr>
              <a:t>CC BY</a:t>
            </a:r>
            <a:endParaRPr lang="en-US" sz="1200" dirty="0"/>
          </a:p>
          <a:p>
            <a:endParaRPr lang="en-US" dirty="0"/>
          </a:p>
          <a:p>
            <a:r>
              <a:rPr lang="en-US" dirty="0"/>
              <a:t>NARRATION: “Backing crashes are some of the most frustrating types of crashes for many snowplow agencies. This is because nearly all of them are preventable. They are usually caused because you are tired from working a long shift, you are in a rush to complete a task, you are distracted by something inside or outside the vehicle, or you have limited visibility. Additionally, you may have equipment sticking out further behind you than you expect. Some of these pieces of equipment include: a spinner, a chute, trailer, lights, tanks, a raised box, or spray bar. If you aren’t careful, these pieces of equipment may strike something as you back up.“</a:t>
            </a:r>
          </a:p>
        </p:txBody>
      </p:sp>
      <p:sp>
        <p:nvSpPr>
          <p:cNvPr id="4" name="Slide Number Placeholder 3"/>
          <p:cNvSpPr>
            <a:spLocks noGrp="1"/>
          </p:cNvSpPr>
          <p:nvPr>
            <p:ph type="sldNum" sz="quarter" idx="5"/>
          </p:nvPr>
        </p:nvSpPr>
        <p:spPr/>
        <p:txBody>
          <a:bodyPr/>
          <a:lstStyle/>
          <a:p>
            <a:fld id="{8465DA1E-3669-4B9B-92B9-F4FBB14D9C13}" type="slidenum">
              <a:rPr lang="en-US" smtClean="0"/>
              <a:t>23</a:t>
            </a:fld>
            <a:endParaRPr lang="en-US" dirty="0"/>
          </a:p>
        </p:txBody>
      </p:sp>
    </p:spTree>
    <p:extLst>
      <p:ext uri="{BB962C8B-B14F-4D97-AF65-F5344CB8AC3E}">
        <p14:creationId xmlns:p14="http://schemas.microsoft.com/office/powerpoint/2010/main" val="16701646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 In this video, the snowplow operator pulls into the parking lot to turnaround. Have a discussion with your operators about why this crash occurred. Unfortunately, this is a common scenario even though it is 100% preventable. Some suggestions on how this could have been prevented include: pulling around the gap pumps to avoid backing, using a spotter, checking both mirrors while backing (the light pole cannot be seen in the right-side mirror but can be seen in the driver-side mirror), and getting out and looking prior to backing.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NARRATION: “Here is a common scenario. As you watch this video, think about how this crash could have been avoided? Unfortunately, this type of crash is very common with snowplows in parking lots and garages. Please be careful. </a:t>
            </a:r>
            <a:r>
              <a:rPr lang="en-US" sz="1200" kern="1200" dirty="0">
                <a:solidFill>
                  <a:schemeClr val="tx1"/>
                </a:solidFill>
                <a:effectLst/>
                <a:latin typeface="+mn-lt"/>
                <a:ea typeface="+mn-ea"/>
                <a:cs typeface="+mn-cs"/>
              </a:rPr>
              <a:t>It is always better to err on the side of caution, especially when unsure of the situation.”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endParaRPr lang="en-US" dirty="0"/>
          </a:p>
        </p:txBody>
      </p:sp>
      <p:sp>
        <p:nvSpPr>
          <p:cNvPr id="4" name="Slide Number Placeholder 3"/>
          <p:cNvSpPr>
            <a:spLocks noGrp="1"/>
          </p:cNvSpPr>
          <p:nvPr>
            <p:ph type="sldNum" sz="quarter" idx="5"/>
          </p:nvPr>
        </p:nvSpPr>
        <p:spPr/>
        <p:txBody>
          <a:bodyPr/>
          <a:lstStyle/>
          <a:p>
            <a:fld id="{8465DA1E-3669-4B9B-92B9-F4FBB14D9C13}" type="slidenum">
              <a:rPr lang="en-US" smtClean="0"/>
              <a:t>24</a:t>
            </a:fld>
            <a:endParaRPr lang="en-US" dirty="0"/>
          </a:p>
        </p:txBody>
      </p:sp>
    </p:spTree>
    <p:extLst>
      <p:ext uri="{BB962C8B-B14F-4D97-AF65-F5344CB8AC3E}">
        <p14:creationId xmlns:p14="http://schemas.microsoft.com/office/powerpoint/2010/main" val="19132581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tooltip="https://en.wikipedia.org/wiki/File:Question_mark_grey.svg"/>
              </a:rPr>
              <a:t>This Photo</a:t>
            </a:r>
            <a:r>
              <a:rPr lang="en-US" sz="1200" dirty="0"/>
              <a:t> by Unknown Author is licensed under </a:t>
            </a:r>
            <a:r>
              <a:rPr lang="en-US" sz="1200" dirty="0">
                <a:hlinkClick r:id="rId4" tooltip="https://creativecommons.org/licenses/by-sa/3.0/"/>
              </a:rPr>
              <a:t>CC BY-SA</a:t>
            </a:r>
            <a:endParaRPr lang="en-US" sz="1200"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u="sng" dirty="0"/>
              <a:t>AUDIENCE PARTICIPATION</a:t>
            </a:r>
          </a:p>
          <a:p>
            <a:r>
              <a:rPr lang="en-US" b="1" dirty="0"/>
              <a:t>The presenter can discuss with the operators what they thought about the crash and discuss their thoughts on how it could have been avoided. </a:t>
            </a:r>
          </a:p>
        </p:txBody>
      </p:sp>
      <p:sp>
        <p:nvSpPr>
          <p:cNvPr id="4" name="Slide Number Placeholder 3"/>
          <p:cNvSpPr>
            <a:spLocks noGrp="1"/>
          </p:cNvSpPr>
          <p:nvPr>
            <p:ph type="sldNum" sz="quarter" idx="5"/>
          </p:nvPr>
        </p:nvSpPr>
        <p:spPr/>
        <p:txBody>
          <a:bodyPr/>
          <a:lstStyle/>
          <a:p>
            <a:fld id="{8465DA1E-3669-4B9B-92B9-F4FBB14D9C13}" type="slidenum">
              <a:rPr lang="en-US" smtClean="0"/>
              <a:t>25</a:t>
            </a:fld>
            <a:endParaRPr lang="en-US" dirty="0"/>
          </a:p>
        </p:txBody>
      </p:sp>
    </p:spTree>
    <p:extLst>
      <p:ext uri="{BB962C8B-B14F-4D97-AF65-F5344CB8AC3E}">
        <p14:creationId xmlns:p14="http://schemas.microsoft.com/office/powerpoint/2010/main" val="40298259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Presenter should quiz audience to gauge learning. </a:t>
            </a:r>
          </a:p>
          <a:p>
            <a:endParaRPr lang="en-US" dirty="0"/>
          </a:p>
        </p:txBody>
      </p:sp>
      <p:sp>
        <p:nvSpPr>
          <p:cNvPr id="4" name="Slide Number Placeholder 3"/>
          <p:cNvSpPr>
            <a:spLocks noGrp="1"/>
          </p:cNvSpPr>
          <p:nvPr>
            <p:ph type="sldNum" sz="quarter" idx="5"/>
          </p:nvPr>
        </p:nvSpPr>
        <p:spPr/>
        <p:txBody>
          <a:bodyPr/>
          <a:lstStyle/>
          <a:p>
            <a:fld id="{8465DA1E-3669-4B9B-92B9-F4FBB14D9C13}" type="slidenum">
              <a:rPr lang="en-US" smtClean="0"/>
              <a:t>26</a:t>
            </a:fld>
            <a:endParaRPr lang="en-US" dirty="0"/>
          </a:p>
        </p:txBody>
      </p:sp>
    </p:spTree>
    <p:extLst>
      <p:ext uri="{BB962C8B-B14F-4D97-AF65-F5344CB8AC3E}">
        <p14:creationId xmlns:p14="http://schemas.microsoft.com/office/powerpoint/2010/main" val="31604343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CORRECT ANSWER: This is true. Nearly all backing crashes are preventable. </a:t>
            </a:r>
          </a:p>
        </p:txBody>
      </p:sp>
      <p:sp>
        <p:nvSpPr>
          <p:cNvPr id="4" name="Slide Number Placeholder 3"/>
          <p:cNvSpPr>
            <a:spLocks noGrp="1"/>
          </p:cNvSpPr>
          <p:nvPr>
            <p:ph type="sldNum" sz="quarter" idx="5"/>
          </p:nvPr>
        </p:nvSpPr>
        <p:spPr/>
        <p:txBody>
          <a:bodyPr/>
          <a:lstStyle/>
          <a:p>
            <a:fld id="{8465DA1E-3669-4B9B-92B9-F4FBB14D9C13}" type="slidenum">
              <a:rPr lang="en-US" smtClean="0"/>
              <a:t>27</a:t>
            </a:fld>
            <a:endParaRPr lang="en-US" dirty="0"/>
          </a:p>
        </p:txBody>
      </p:sp>
    </p:spTree>
    <p:extLst>
      <p:ext uri="{BB962C8B-B14F-4D97-AF65-F5344CB8AC3E}">
        <p14:creationId xmlns:p14="http://schemas.microsoft.com/office/powerpoint/2010/main" val="26095601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NARRATION: “Before you back up, you need to G.O.A.L, Get Out And Look. This is especially true in parking lots as there are often many objects and obstacles you could hit.” </a:t>
            </a:r>
          </a:p>
        </p:txBody>
      </p:sp>
      <p:sp>
        <p:nvSpPr>
          <p:cNvPr id="4" name="Slide Number Placeholder 3"/>
          <p:cNvSpPr>
            <a:spLocks noGrp="1"/>
          </p:cNvSpPr>
          <p:nvPr>
            <p:ph type="sldNum" sz="quarter" idx="5"/>
          </p:nvPr>
        </p:nvSpPr>
        <p:spPr/>
        <p:txBody>
          <a:bodyPr/>
          <a:lstStyle/>
          <a:p>
            <a:fld id="{8465DA1E-3669-4B9B-92B9-F4FBB14D9C13}" type="slidenum">
              <a:rPr lang="en-US" smtClean="0"/>
              <a:t>28</a:t>
            </a:fld>
            <a:endParaRPr lang="en-US" dirty="0"/>
          </a:p>
        </p:txBody>
      </p:sp>
    </p:spTree>
    <p:extLst>
      <p:ext uri="{BB962C8B-B14F-4D97-AF65-F5344CB8AC3E}">
        <p14:creationId xmlns:p14="http://schemas.microsoft.com/office/powerpoint/2010/main" val="3855967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NARRATION: “When you G.O.A.L., you can’t just look directly behind your vehicle. You need to closely look at your entire circle of safety. This includes looking on both sides of the vehicle, underneath, above, in front, and in back. Additionally, it is important to remember to examine the entire area where you intend to back into. For example, if you are parked in the garage, remember to open the garage door and look outside. Don’t just look inside the garage door because there could be something on the other side you could hit. Finally, as you reach the top step of your vehicle before getting inside, take one more glance towards the rear of the truck. You want to do this just in case something or someone entered that space unknowingly at the last second.”</a:t>
            </a:r>
          </a:p>
        </p:txBody>
      </p:sp>
      <p:sp>
        <p:nvSpPr>
          <p:cNvPr id="4" name="Slide Number Placeholder 3"/>
          <p:cNvSpPr>
            <a:spLocks noGrp="1"/>
          </p:cNvSpPr>
          <p:nvPr>
            <p:ph type="sldNum" sz="quarter" idx="5"/>
          </p:nvPr>
        </p:nvSpPr>
        <p:spPr/>
        <p:txBody>
          <a:bodyPr/>
          <a:lstStyle/>
          <a:p>
            <a:fld id="{8465DA1E-3669-4B9B-92B9-F4FBB14D9C13}" type="slidenum">
              <a:rPr lang="en-US" smtClean="0"/>
              <a:t>29</a:t>
            </a:fld>
            <a:endParaRPr lang="en-US" dirty="0"/>
          </a:p>
        </p:txBody>
      </p:sp>
    </p:spTree>
    <p:extLst>
      <p:ext uri="{BB962C8B-B14F-4D97-AF65-F5344CB8AC3E}">
        <p14:creationId xmlns:p14="http://schemas.microsoft.com/office/powerpoint/2010/main" val="4118179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NARRATION: “After completing this course, you will be to: understand the common fixed object hazards snowplow operators face, identify visual scanning practices that will be helpful in identifying fixed object hazards, understand tips to identify and respond to hidden hazards, describe strategies to prevent fixed object strikes, define G.O.A.L., describe safe backing procedures, and identify alternatives to backing.”</a:t>
            </a:r>
          </a:p>
        </p:txBody>
      </p:sp>
      <p:sp>
        <p:nvSpPr>
          <p:cNvPr id="4" name="Slide Number Placeholder 3"/>
          <p:cNvSpPr>
            <a:spLocks noGrp="1"/>
          </p:cNvSpPr>
          <p:nvPr>
            <p:ph type="sldNum" sz="quarter" idx="5"/>
          </p:nvPr>
        </p:nvSpPr>
        <p:spPr/>
        <p:txBody>
          <a:bodyPr/>
          <a:lstStyle/>
          <a:p>
            <a:fld id="{8465DA1E-3669-4B9B-92B9-F4FBB14D9C13}" type="slidenum">
              <a:rPr lang="en-US" smtClean="0"/>
              <a:t>3</a:t>
            </a:fld>
            <a:endParaRPr lang="en-US" dirty="0"/>
          </a:p>
        </p:txBody>
      </p:sp>
    </p:spTree>
    <p:extLst>
      <p:ext uri="{BB962C8B-B14F-4D97-AF65-F5344CB8AC3E}">
        <p14:creationId xmlns:p14="http://schemas.microsoft.com/office/powerpoint/2010/main" val="15177842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NARRATION: “In addition to walking around your vehicle before backing, spotters are an excellent way to ensure you don’t back into anything. If you have a partner in the vehicle with you or in the yard, ask them to be your spotter as you back up. This is especially important if you need to back into a tight space with many obstacles. If someone isn’t available to help, you must get out and look. Look for markers or other clues you can use to navigate tight spaces.”</a:t>
            </a:r>
          </a:p>
        </p:txBody>
      </p:sp>
      <p:sp>
        <p:nvSpPr>
          <p:cNvPr id="4" name="Slide Number Placeholder 3"/>
          <p:cNvSpPr>
            <a:spLocks noGrp="1"/>
          </p:cNvSpPr>
          <p:nvPr>
            <p:ph type="sldNum" sz="quarter" idx="5"/>
          </p:nvPr>
        </p:nvSpPr>
        <p:spPr/>
        <p:txBody>
          <a:bodyPr/>
          <a:lstStyle/>
          <a:p>
            <a:fld id="{8465DA1E-3669-4B9B-92B9-F4FBB14D9C13}" type="slidenum">
              <a:rPr lang="en-US" smtClean="0"/>
              <a:t>30</a:t>
            </a:fld>
            <a:endParaRPr lang="en-US" dirty="0"/>
          </a:p>
        </p:txBody>
      </p:sp>
    </p:spTree>
    <p:extLst>
      <p:ext uri="{BB962C8B-B14F-4D97-AF65-F5344CB8AC3E}">
        <p14:creationId xmlns:p14="http://schemas.microsoft.com/office/powerpoint/2010/main" val="17059441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OSHA</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u="sng" dirty="0"/>
              <a:t>AUDIENCE PARTICIPATION</a:t>
            </a:r>
          </a:p>
          <a:p>
            <a:r>
              <a:rPr lang="en-US" b="1" dirty="0"/>
              <a:t>The presenter can view these recommended signals to use with spotters. Include any other signals that may be common in your agency. </a:t>
            </a:r>
          </a:p>
        </p:txBody>
      </p:sp>
      <p:sp>
        <p:nvSpPr>
          <p:cNvPr id="4" name="Slide Number Placeholder 3"/>
          <p:cNvSpPr>
            <a:spLocks noGrp="1"/>
          </p:cNvSpPr>
          <p:nvPr>
            <p:ph type="sldNum" sz="quarter" idx="5"/>
          </p:nvPr>
        </p:nvSpPr>
        <p:spPr/>
        <p:txBody>
          <a:bodyPr/>
          <a:lstStyle/>
          <a:p>
            <a:fld id="{8465DA1E-3669-4B9B-92B9-F4FBB14D9C13}" type="slidenum">
              <a:rPr lang="en-US" smtClean="0"/>
              <a:t>31</a:t>
            </a:fld>
            <a:endParaRPr lang="en-US" dirty="0"/>
          </a:p>
        </p:txBody>
      </p:sp>
    </p:spTree>
    <p:extLst>
      <p:ext uri="{BB962C8B-B14F-4D97-AF65-F5344CB8AC3E}">
        <p14:creationId xmlns:p14="http://schemas.microsoft.com/office/powerpoint/2010/main" val="3294149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NARRATION: “There are a few more things you can do to be safe while backing in addition to G.O.A.L. and using spotters. First, you should always warn others that you are about to back up. Usually a simple honk of the horn is enough to let people know that you are about to back up. Second, some operators suggests turning on the four-way flasher while backing. Third, remember that you have limited visibility around the vehicle. Objects and people can disappear from your view. Fourth, turn down the radio volume. This will help you hear any other vehicles or indications that you need to stop. Fifth, don’t get distracted while backing up. Sixth, go slow. Seventh, make sure to use all your mirrors and continuously scan your surroundings.”</a:t>
            </a:r>
          </a:p>
        </p:txBody>
      </p:sp>
      <p:sp>
        <p:nvSpPr>
          <p:cNvPr id="4" name="Slide Number Placeholder 3"/>
          <p:cNvSpPr>
            <a:spLocks noGrp="1"/>
          </p:cNvSpPr>
          <p:nvPr>
            <p:ph type="sldNum" sz="quarter" idx="5"/>
          </p:nvPr>
        </p:nvSpPr>
        <p:spPr/>
        <p:txBody>
          <a:bodyPr/>
          <a:lstStyle/>
          <a:p>
            <a:fld id="{8465DA1E-3669-4B9B-92B9-F4FBB14D9C13}" type="slidenum">
              <a:rPr lang="en-US" smtClean="0"/>
              <a:t>32</a:t>
            </a:fld>
            <a:endParaRPr lang="en-US" dirty="0"/>
          </a:p>
        </p:txBody>
      </p:sp>
    </p:spTree>
    <p:extLst>
      <p:ext uri="{BB962C8B-B14F-4D97-AF65-F5344CB8AC3E}">
        <p14:creationId xmlns:p14="http://schemas.microsoft.com/office/powerpoint/2010/main" val="19590217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Presenter should quiz audience to gauge learning. </a:t>
            </a:r>
          </a:p>
          <a:p>
            <a:endParaRPr lang="en-US" dirty="0"/>
          </a:p>
        </p:txBody>
      </p:sp>
      <p:sp>
        <p:nvSpPr>
          <p:cNvPr id="4" name="Slide Number Placeholder 3"/>
          <p:cNvSpPr>
            <a:spLocks noGrp="1"/>
          </p:cNvSpPr>
          <p:nvPr>
            <p:ph type="sldNum" sz="quarter" idx="5"/>
          </p:nvPr>
        </p:nvSpPr>
        <p:spPr/>
        <p:txBody>
          <a:bodyPr/>
          <a:lstStyle/>
          <a:p>
            <a:fld id="{8465DA1E-3669-4B9B-92B9-F4FBB14D9C13}" type="slidenum">
              <a:rPr lang="en-US" smtClean="0"/>
              <a:t>33</a:t>
            </a:fld>
            <a:endParaRPr lang="en-US" dirty="0"/>
          </a:p>
        </p:txBody>
      </p:sp>
    </p:spTree>
    <p:extLst>
      <p:ext uri="{BB962C8B-B14F-4D97-AF65-F5344CB8AC3E}">
        <p14:creationId xmlns:p14="http://schemas.microsoft.com/office/powerpoint/2010/main" val="20616753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CORRECT ANSWER: The first signal lets a driver know the distance they have remaining before an object. </a:t>
            </a:r>
          </a:p>
        </p:txBody>
      </p:sp>
      <p:sp>
        <p:nvSpPr>
          <p:cNvPr id="4" name="Slide Number Placeholder 3"/>
          <p:cNvSpPr>
            <a:spLocks noGrp="1"/>
          </p:cNvSpPr>
          <p:nvPr>
            <p:ph type="sldNum" sz="quarter" idx="5"/>
          </p:nvPr>
        </p:nvSpPr>
        <p:spPr/>
        <p:txBody>
          <a:bodyPr/>
          <a:lstStyle/>
          <a:p>
            <a:fld id="{8465DA1E-3669-4B9B-92B9-F4FBB14D9C13}" type="slidenum">
              <a:rPr lang="en-US" smtClean="0"/>
              <a:t>34</a:t>
            </a:fld>
            <a:endParaRPr lang="en-US" dirty="0"/>
          </a:p>
        </p:txBody>
      </p:sp>
    </p:spTree>
    <p:extLst>
      <p:ext uri="{BB962C8B-B14F-4D97-AF65-F5344CB8AC3E}">
        <p14:creationId xmlns:p14="http://schemas.microsoft.com/office/powerpoint/2010/main" val="42539154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NARRATION: “Parking lots and yards are not the only space you need to be careful in while backing. Turnarounds are another location where many snowplows have crashes while backing up. To help reduce the risk of a backing crash at a turnaround, always try to clear enough space so that you turn without the need for backing or a 3-point turn. However, as  you clear the turnaround, watch out for steep slopes or other areas where you could lose control or traction. Also, be on the lookout for hidden objects that may be covered with snow. Finally, unpaved turnaround locations may become soft if the ground is not frozen. Be careful so that you do not get stuck or slide down a slope due to soft ground.”</a:t>
            </a:r>
          </a:p>
        </p:txBody>
      </p:sp>
      <p:sp>
        <p:nvSpPr>
          <p:cNvPr id="4" name="Slide Number Placeholder 3"/>
          <p:cNvSpPr>
            <a:spLocks noGrp="1"/>
          </p:cNvSpPr>
          <p:nvPr>
            <p:ph type="sldNum" sz="quarter" idx="5"/>
          </p:nvPr>
        </p:nvSpPr>
        <p:spPr/>
        <p:txBody>
          <a:bodyPr/>
          <a:lstStyle/>
          <a:p>
            <a:fld id="{8465DA1E-3669-4B9B-92B9-F4FBB14D9C13}" type="slidenum">
              <a:rPr lang="en-US" smtClean="0"/>
              <a:t>35</a:t>
            </a:fld>
            <a:endParaRPr lang="en-US" dirty="0"/>
          </a:p>
        </p:txBody>
      </p:sp>
    </p:spTree>
    <p:extLst>
      <p:ext uri="{BB962C8B-B14F-4D97-AF65-F5344CB8AC3E}">
        <p14:creationId xmlns:p14="http://schemas.microsoft.com/office/powerpoint/2010/main" val="3831821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NARRATION: “The most effective way to prevent backing crashes is to avoid backing-up whenever possible. This could mean you pull through spaces when possible or parking at the curb. However, there are times when you have to back-up. In these cases, the safest choice is to back into spaces when you arrive. Doing this gives allows you to see potential hazards better and reduces the risk that you will hit something. Additionally, if possible, you should try to park away from other equipment or vehicles if you must back-up. This just gives you more space to complete the maneuver safely.”</a:t>
            </a:r>
          </a:p>
        </p:txBody>
      </p:sp>
      <p:sp>
        <p:nvSpPr>
          <p:cNvPr id="4" name="Slide Number Placeholder 3"/>
          <p:cNvSpPr>
            <a:spLocks noGrp="1"/>
          </p:cNvSpPr>
          <p:nvPr>
            <p:ph type="sldNum" sz="quarter" idx="5"/>
          </p:nvPr>
        </p:nvSpPr>
        <p:spPr/>
        <p:txBody>
          <a:bodyPr/>
          <a:lstStyle/>
          <a:p>
            <a:fld id="{8465DA1E-3669-4B9B-92B9-F4FBB14D9C13}" type="slidenum">
              <a:rPr lang="en-US" smtClean="0"/>
              <a:t>36</a:t>
            </a:fld>
            <a:endParaRPr lang="en-US" dirty="0"/>
          </a:p>
        </p:txBody>
      </p:sp>
    </p:spTree>
    <p:extLst>
      <p:ext uri="{BB962C8B-B14F-4D97-AF65-F5344CB8AC3E}">
        <p14:creationId xmlns:p14="http://schemas.microsoft.com/office/powerpoint/2010/main" val="22452129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Clear Roads</a:t>
            </a:r>
          </a:p>
          <a:p>
            <a:endParaRPr lang="en-US" dirty="0"/>
          </a:p>
          <a:p>
            <a:r>
              <a:rPr lang="en-US" dirty="0"/>
              <a:t>NARRATION: “This section reviews the dangers of distraction and how you can limit them”</a:t>
            </a:r>
          </a:p>
        </p:txBody>
      </p:sp>
      <p:sp>
        <p:nvSpPr>
          <p:cNvPr id="4" name="Slide Number Placeholder 3"/>
          <p:cNvSpPr>
            <a:spLocks noGrp="1"/>
          </p:cNvSpPr>
          <p:nvPr>
            <p:ph type="sldNum" sz="quarter" idx="5"/>
          </p:nvPr>
        </p:nvSpPr>
        <p:spPr/>
        <p:txBody>
          <a:bodyPr/>
          <a:lstStyle/>
          <a:p>
            <a:fld id="{8465DA1E-3669-4B9B-92B9-F4FBB14D9C13}" type="slidenum">
              <a:rPr lang="en-US" smtClean="0"/>
              <a:t>37</a:t>
            </a:fld>
            <a:endParaRPr lang="en-US" dirty="0"/>
          </a:p>
        </p:txBody>
      </p:sp>
    </p:spTree>
    <p:extLst>
      <p:ext uri="{BB962C8B-B14F-4D97-AF65-F5344CB8AC3E}">
        <p14:creationId xmlns:p14="http://schemas.microsoft.com/office/powerpoint/2010/main" val="9556523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rgbClr val="FFFFFF"/>
                </a:solidFill>
                <a:hlinkClick r:id="rId3" tooltip="http://arjunpuriinqatar.blogspot.com/2012/03/why-do-these-text-holes-annoy-us.html">
                  <a:extLst>
                    <a:ext uri="{A12FA001-AC4F-418D-AE19-62706E023703}">
                      <ahyp:hlinkClr xmlns:ahyp="http://schemas.microsoft.com/office/drawing/2018/hyperlinkcolor" val="tx"/>
                    </a:ext>
                  </a:extLst>
                </a:hlinkClick>
              </a:rPr>
              <a:t>This Photo</a:t>
            </a:r>
            <a:r>
              <a:rPr lang="en-US" sz="800" dirty="0">
                <a:solidFill>
                  <a:srgbClr val="FFFFFF"/>
                </a:solidFill>
              </a:rPr>
              <a:t> by Unknown Author is licensed under </a:t>
            </a:r>
            <a:r>
              <a:rPr lang="en-US" sz="800" dirty="0">
                <a:solidFill>
                  <a:srgbClr val="FFFFFF"/>
                </a:solidFill>
                <a:hlinkClick r:id="rId4" tooltip="https://creativecommons.org/licenses/by-nc-sa/3.0/">
                  <a:extLst>
                    <a:ext uri="{A12FA001-AC4F-418D-AE19-62706E023703}">
                      <ahyp:hlinkClr xmlns:ahyp="http://schemas.microsoft.com/office/drawing/2018/hyperlinkcolor" val="tx"/>
                    </a:ext>
                  </a:extLst>
                </a:hlinkClick>
              </a:rPr>
              <a:t>CC BY-SA-NC</a:t>
            </a:r>
            <a:r>
              <a:rPr lang="en-US" sz="800" dirty="0">
                <a:solidFill>
                  <a:srgbClr val="FFFFFF"/>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rgbClr val="FFFFFF"/>
                </a:solidFill>
                <a:hlinkClick r:id="rId5" tooltip="http://neurocritic.blogspot.com/2012/12/want-to-be-happier-and-avoid-auto.html">
                  <a:extLst>
                    <a:ext uri="{A12FA001-AC4F-418D-AE19-62706E023703}">
                      <ahyp:hlinkClr xmlns:ahyp="http://schemas.microsoft.com/office/drawing/2018/hyperlinkcolor" val="tx"/>
                    </a:ext>
                  </a:extLst>
                </a:hlinkClick>
              </a:rPr>
              <a:t>This Photo</a:t>
            </a:r>
            <a:r>
              <a:rPr lang="en-US" sz="800" dirty="0">
                <a:solidFill>
                  <a:srgbClr val="FFFFFF"/>
                </a:solidFill>
              </a:rPr>
              <a:t> by Unknown Author is licensed under </a:t>
            </a:r>
            <a:r>
              <a:rPr lang="en-US" sz="800" dirty="0">
                <a:solidFill>
                  <a:srgbClr val="FFFFFF"/>
                </a:solidFill>
                <a:hlinkClick r:id="rId6" tooltip="https://creativecommons.org/licenses/by-nc-nd/3.0/">
                  <a:extLst>
                    <a:ext uri="{A12FA001-AC4F-418D-AE19-62706E023703}">
                      <ahyp:hlinkClr xmlns:ahyp="http://schemas.microsoft.com/office/drawing/2018/hyperlinkcolor" val="tx"/>
                    </a:ext>
                  </a:extLst>
                </a:hlinkClick>
              </a:rPr>
              <a:t>CC BY-NC-ND</a:t>
            </a:r>
            <a:r>
              <a:rPr lang="en-US" sz="800" dirty="0">
                <a:solidFill>
                  <a:srgbClr val="FFFFFF"/>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7" tooltip="https://www.positek.net/"/>
              </a:rPr>
              <a:t>This Photo</a:t>
            </a:r>
            <a:r>
              <a:rPr lang="en-US" sz="1200" dirty="0"/>
              <a:t> by Unknown Author is licensed under </a:t>
            </a:r>
            <a:r>
              <a:rPr lang="en-US" sz="1200" dirty="0">
                <a:hlinkClick r:id="rId8" tooltip="https://creativecommons.org/licenses/by-sa/3.0/"/>
              </a:rPr>
              <a:t>CC BY-SA</a:t>
            </a:r>
            <a:r>
              <a:rPr lang="en-US" sz="12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rgbClr val="FFFFFF"/>
                </a:solidFill>
                <a:hlinkClick r:id="rId9" tooltip="http://www.flickr.com/photos/stml/3671516038/">
                  <a:extLst>
                    <a:ext uri="{A12FA001-AC4F-418D-AE19-62706E023703}">
                      <ahyp:hlinkClr xmlns:ahyp="http://schemas.microsoft.com/office/drawing/2018/hyperlinkcolor" val="tx"/>
                    </a:ext>
                  </a:extLst>
                </a:hlinkClick>
              </a:rPr>
              <a:t>This Photo</a:t>
            </a:r>
            <a:r>
              <a:rPr lang="en-US" sz="800" dirty="0">
                <a:solidFill>
                  <a:srgbClr val="FFFFFF"/>
                </a:solidFill>
              </a:rPr>
              <a:t> by Unknown Author is licensed under </a:t>
            </a:r>
            <a:r>
              <a:rPr lang="en-US" sz="800" dirty="0">
                <a:solidFill>
                  <a:srgbClr val="FFFFFF"/>
                </a:solidFill>
                <a:hlinkClick r:id="rId6" tooltip="https://creativecommons.org/licenses/by-nc-nd/3.0/">
                  <a:extLst>
                    <a:ext uri="{A12FA001-AC4F-418D-AE19-62706E023703}">
                      <ahyp:hlinkClr xmlns:ahyp="http://schemas.microsoft.com/office/drawing/2018/hyperlinkcolor" val="tx"/>
                    </a:ext>
                  </a:extLst>
                </a:hlinkClick>
              </a:rPr>
              <a:t>CC BY-NC-ND</a:t>
            </a:r>
            <a:r>
              <a:rPr lang="en-US" sz="800" dirty="0">
                <a:solidFill>
                  <a:srgbClr val="FFFFFF"/>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a:p>
            <a:r>
              <a:rPr lang="en-US" dirty="0"/>
              <a:t>NARRATION: “Distracted driving is doing anything that take your attention away from the driving task. Distractions include things that take your eyes away from the road, require you to remove your hands from the steering wheel, noises that take your attention away from driving, or intense emotions or thoughts that don’t allow you to fully focus on driving.”</a:t>
            </a:r>
          </a:p>
        </p:txBody>
      </p:sp>
      <p:sp>
        <p:nvSpPr>
          <p:cNvPr id="4" name="Slide Number Placeholder 3"/>
          <p:cNvSpPr>
            <a:spLocks noGrp="1"/>
          </p:cNvSpPr>
          <p:nvPr>
            <p:ph type="sldNum" sz="quarter" idx="5"/>
          </p:nvPr>
        </p:nvSpPr>
        <p:spPr/>
        <p:txBody>
          <a:bodyPr/>
          <a:lstStyle/>
          <a:p>
            <a:fld id="{8465DA1E-3669-4B9B-92B9-F4FBB14D9C13}" type="slidenum">
              <a:rPr lang="en-US" smtClean="0"/>
              <a:t>38</a:t>
            </a:fld>
            <a:endParaRPr lang="en-US" dirty="0"/>
          </a:p>
        </p:txBody>
      </p:sp>
    </p:spTree>
    <p:extLst>
      <p:ext uri="{BB962C8B-B14F-4D97-AF65-F5344CB8AC3E}">
        <p14:creationId xmlns:p14="http://schemas.microsoft.com/office/powerpoint/2010/main" val="14459486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Video: US Department of Transportation, </a:t>
            </a:r>
            <a:r>
              <a:rPr lang="en-US" dirty="0">
                <a:hlinkClick r:id="rId3"/>
              </a:rPr>
              <a:t>https://www.fmcsa.dot.gov/safety/driver-safety/cmv-driving-tips-driver-distraction</a:t>
            </a:r>
            <a:endParaRPr lang="en-US" dirty="0"/>
          </a:p>
          <a:p>
            <a:endParaRPr lang="en-US" dirty="0"/>
          </a:p>
          <a:p>
            <a:r>
              <a:rPr lang="en-US" dirty="0"/>
              <a:t>NARRATION: “Watch this video closely. The driver is clearly distracted by his cell phone. Try to see how long he has his eyes off the road. This driver was very lucky to avoid a head-on crash. If he would have kept his eyes off the road for one more second, he likely would been involved in a serious crash.”</a:t>
            </a:r>
          </a:p>
        </p:txBody>
      </p:sp>
      <p:sp>
        <p:nvSpPr>
          <p:cNvPr id="4" name="Slide Number Placeholder 3"/>
          <p:cNvSpPr>
            <a:spLocks noGrp="1"/>
          </p:cNvSpPr>
          <p:nvPr>
            <p:ph type="sldNum" sz="quarter" idx="5"/>
          </p:nvPr>
        </p:nvSpPr>
        <p:spPr/>
        <p:txBody>
          <a:bodyPr/>
          <a:lstStyle/>
          <a:p>
            <a:fld id="{8465DA1E-3669-4B9B-92B9-F4FBB14D9C13}" type="slidenum">
              <a:rPr lang="en-US" smtClean="0"/>
              <a:t>39</a:t>
            </a:fld>
            <a:endParaRPr lang="en-US" dirty="0"/>
          </a:p>
        </p:txBody>
      </p:sp>
    </p:spTree>
    <p:extLst>
      <p:ext uri="{BB962C8B-B14F-4D97-AF65-F5344CB8AC3E}">
        <p14:creationId xmlns:p14="http://schemas.microsoft.com/office/powerpoint/2010/main" val="1515799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Narration: ”Additionally, you will be able to define distracted driving, identify types of distraction related to driving, describe tips to avoid distracted driving, define fatigue, understand factors that cause driver fatigue, identify signs of fatigue, self-assess your level of fatigue, and identify fatigue countermeasures.” </a:t>
            </a:r>
          </a:p>
        </p:txBody>
      </p:sp>
      <p:sp>
        <p:nvSpPr>
          <p:cNvPr id="4" name="Slide Number Placeholder 3"/>
          <p:cNvSpPr>
            <a:spLocks noGrp="1"/>
          </p:cNvSpPr>
          <p:nvPr>
            <p:ph type="sldNum" sz="quarter" idx="5"/>
          </p:nvPr>
        </p:nvSpPr>
        <p:spPr/>
        <p:txBody>
          <a:bodyPr/>
          <a:lstStyle/>
          <a:p>
            <a:fld id="{8465DA1E-3669-4B9B-92B9-F4FBB14D9C13}" type="slidenum">
              <a:rPr lang="en-US" smtClean="0"/>
              <a:t>4</a:t>
            </a:fld>
            <a:endParaRPr lang="en-US" dirty="0"/>
          </a:p>
        </p:txBody>
      </p:sp>
    </p:spTree>
    <p:extLst>
      <p:ext uri="{BB962C8B-B14F-4D97-AF65-F5344CB8AC3E}">
        <p14:creationId xmlns:p14="http://schemas.microsoft.com/office/powerpoint/2010/main" val="15405823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tooltip="http://jobsanger.blogspot.com/2009/07/driving-texting.html"/>
              </a:rPr>
              <a:t>This Photo</a:t>
            </a:r>
            <a:r>
              <a:rPr lang="en-US" sz="1200" dirty="0"/>
              <a:t> by Unknown Author is licensed under </a:t>
            </a:r>
            <a:r>
              <a:rPr lang="en-US" sz="1200" dirty="0">
                <a:hlinkClick r:id="rId4" tooltip="https://creativecommons.org/licenses/by-nc-nd/3.0/"/>
              </a:rPr>
              <a:t>CC BY-NC-ND</a:t>
            </a:r>
            <a:endParaRPr lang="en-US" sz="1200" dirty="0"/>
          </a:p>
          <a:p>
            <a:endParaRPr lang="en-US" dirty="0"/>
          </a:p>
          <a:p>
            <a:r>
              <a:rPr lang="en-US" dirty="0"/>
              <a:t>NARRATION: “Distracted driving is dangerous because you can not focus on two tasks at once. Instead, you switch your attention between two or more tasks. This means that your attention may not be on what is happening around you. This is especially true if the distraction includes things that take your eyes off the road and your hands off the wheel. If your eyes are not looking forward, you will not notice if something unexpected happens in front of you. Research shows that when you do a visual-manual task while driving, such as texting, you are 23 times more likely to be involved in a near-crash or crash compared to when you are not texting.”</a:t>
            </a:r>
          </a:p>
        </p:txBody>
      </p:sp>
      <p:sp>
        <p:nvSpPr>
          <p:cNvPr id="4" name="Slide Number Placeholder 3"/>
          <p:cNvSpPr>
            <a:spLocks noGrp="1"/>
          </p:cNvSpPr>
          <p:nvPr>
            <p:ph type="sldNum" sz="quarter" idx="5"/>
          </p:nvPr>
        </p:nvSpPr>
        <p:spPr/>
        <p:txBody>
          <a:bodyPr/>
          <a:lstStyle/>
          <a:p>
            <a:fld id="{8465DA1E-3669-4B9B-92B9-F4FBB14D9C13}" type="slidenum">
              <a:rPr lang="en-US" smtClean="0"/>
              <a:t>40</a:t>
            </a:fld>
            <a:endParaRPr lang="en-US" dirty="0"/>
          </a:p>
        </p:txBody>
      </p:sp>
    </p:spTree>
    <p:extLst>
      <p:ext uri="{BB962C8B-B14F-4D97-AF65-F5344CB8AC3E}">
        <p14:creationId xmlns:p14="http://schemas.microsoft.com/office/powerpoint/2010/main" val="35590279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rgbClr val="FFFFFF"/>
                </a:solidFill>
                <a:hlinkClick r:id="rId3" tooltip="https://www.youthvoices.live/2017/11/20/overwhelming/">
                  <a:extLst>
                    <a:ext uri="{A12FA001-AC4F-418D-AE19-62706E023703}">
                      <ahyp:hlinkClr xmlns:ahyp="http://schemas.microsoft.com/office/drawing/2018/hyperlinkcolor" val="tx"/>
                    </a:ext>
                  </a:extLst>
                </a:hlinkClick>
              </a:rPr>
              <a:t>This Photo</a:t>
            </a:r>
            <a:r>
              <a:rPr lang="en-US" sz="800" dirty="0">
                <a:solidFill>
                  <a:srgbClr val="FFFFFF"/>
                </a:solidFill>
              </a:rPr>
              <a:t> by Unknown Author is licensed under </a:t>
            </a:r>
            <a:r>
              <a:rPr lang="en-US" sz="800" dirty="0">
                <a:solidFill>
                  <a:srgbClr val="FFFFFF"/>
                </a:solidFill>
                <a:hlinkClick r:id="rId4" tooltip="https://creativecommons.org/licenses/by-sa/3.0/">
                  <a:extLst>
                    <a:ext uri="{A12FA001-AC4F-418D-AE19-62706E023703}">
                      <ahyp:hlinkClr xmlns:ahyp="http://schemas.microsoft.com/office/drawing/2018/hyperlinkcolor" val="tx"/>
                    </a:ext>
                  </a:extLst>
                </a:hlinkClick>
              </a:rPr>
              <a:t>CC BY-SA</a:t>
            </a:r>
            <a:endParaRPr lang="en-US" sz="800" dirty="0">
              <a:solidFill>
                <a:srgbClr val="FFFFFF"/>
              </a:solidFill>
            </a:endParaRPr>
          </a:p>
          <a:p>
            <a:endParaRPr lang="en-US" dirty="0"/>
          </a:p>
          <a:p>
            <a:r>
              <a:rPr lang="en-US" dirty="0"/>
              <a:t>NARRATIVE: “Most drivers have experienced cognitive distraction at least one time in their life. Have you ever suddenly realized that you can’t remember the last 5 minutes of a drive or that you missed your exit? These are examples of cognitive distraction. You can think of cognitive distraction as daydreaming or when your focus is not fully on driving because of your thoughts or emotions. There are many causes of cognitive distraction, but some of the most common causes of cognitive distraction are intense emotions like those felt during or after an argument, being under pressure at work or at home, being concerned about the wellbeing of friends or family, while driving on long drives or during monotonous conditions, and when you are fatigued. Do your best to avoid becoming distracted by these thoughts or emotions and always focus on the driving task.”</a:t>
            </a:r>
          </a:p>
        </p:txBody>
      </p:sp>
      <p:sp>
        <p:nvSpPr>
          <p:cNvPr id="4" name="Slide Number Placeholder 3"/>
          <p:cNvSpPr>
            <a:spLocks noGrp="1"/>
          </p:cNvSpPr>
          <p:nvPr>
            <p:ph type="sldNum" sz="quarter" idx="5"/>
          </p:nvPr>
        </p:nvSpPr>
        <p:spPr/>
        <p:txBody>
          <a:bodyPr/>
          <a:lstStyle/>
          <a:p>
            <a:fld id="{8465DA1E-3669-4B9B-92B9-F4FBB14D9C13}" type="slidenum">
              <a:rPr lang="en-US" smtClean="0"/>
              <a:t>41</a:t>
            </a:fld>
            <a:endParaRPr lang="en-US" dirty="0"/>
          </a:p>
        </p:txBody>
      </p:sp>
    </p:spTree>
    <p:extLst>
      <p:ext uri="{BB962C8B-B14F-4D97-AF65-F5344CB8AC3E}">
        <p14:creationId xmlns:p14="http://schemas.microsoft.com/office/powerpoint/2010/main" val="25022784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VTTI</a:t>
            </a:r>
          </a:p>
          <a:p>
            <a:endParaRPr lang="en-US" dirty="0"/>
          </a:p>
          <a:p>
            <a:r>
              <a:rPr lang="en-US" dirty="0"/>
              <a:t>NARRATION: “To avoid the risks of inattention, use the following tips: maintain your attention to what is happening in front of you on the roadway, keep your eyes on the road and your hands on the wheel, always scan for hazards, know your route before you leave, only engage in tasks related to plowing or driving, know what traffic is around you, watch out for other distracted drivers, and avoid unintentional “drift” lane departures.”</a:t>
            </a:r>
          </a:p>
        </p:txBody>
      </p:sp>
      <p:sp>
        <p:nvSpPr>
          <p:cNvPr id="4" name="Slide Number Placeholder 3"/>
          <p:cNvSpPr>
            <a:spLocks noGrp="1"/>
          </p:cNvSpPr>
          <p:nvPr>
            <p:ph type="sldNum" sz="quarter" idx="5"/>
          </p:nvPr>
        </p:nvSpPr>
        <p:spPr/>
        <p:txBody>
          <a:bodyPr/>
          <a:lstStyle/>
          <a:p>
            <a:fld id="{8465DA1E-3669-4B9B-92B9-F4FBB14D9C13}" type="slidenum">
              <a:rPr lang="en-US" smtClean="0"/>
              <a:t>42</a:t>
            </a:fld>
            <a:endParaRPr lang="en-US" dirty="0"/>
          </a:p>
        </p:txBody>
      </p:sp>
    </p:spTree>
    <p:extLst>
      <p:ext uri="{BB962C8B-B14F-4D97-AF65-F5344CB8AC3E}">
        <p14:creationId xmlns:p14="http://schemas.microsoft.com/office/powerpoint/2010/main" val="25028662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Presenter should quiz audience to gauge learning. </a:t>
            </a:r>
          </a:p>
          <a:p>
            <a:endParaRPr lang="en-US" dirty="0"/>
          </a:p>
        </p:txBody>
      </p:sp>
      <p:sp>
        <p:nvSpPr>
          <p:cNvPr id="4" name="Slide Number Placeholder 3"/>
          <p:cNvSpPr>
            <a:spLocks noGrp="1"/>
          </p:cNvSpPr>
          <p:nvPr>
            <p:ph type="sldNum" sz="quarter" idx="5"/>
          </p:nvPr>
        </p:nvSpPr>
        <p:spPr/>
        <p:txBody>
          <a:bodyPr/>
          <a:lstStyle/>
          <a:p>
            <a:fld id="{8465DA1E-3669-4B9B-92B9-F4FBB14D9C13}" type="slidenum">
              <a:rPr lang="en-US" smtClean="0"/>
              <a:t>43</a:t>
            </a:fld>
            <a:endParaRPr lang="en-US" dirty="0"/>
          </a:p>
        </p:txBody>
      </p:sp>
    </p:spTree>
    <p:extLst>
      <p:ext uri="{BB962C8B-B14F-4D97-AF65-F5344CB8AC3E}">
        <p14:creationId xmlns:p14="http://schemas.microsoft.com/office/powerpoint/2010/main" val="24952670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CORRECT ANSWER: All these are considered distracted driving.</a:t>
            </a:r>
          </a:p>
        </p:txBody>
      </p:sp>
      <p:sp>
        <p:nvSpPr>
          <p:cNvPr id="4" name="Slide Number Placeholder 3"/>
          <p:cNvSpPr>
            <a:spLocks noGrp="1"/>
          </p:cNvSpPr>
          <p:nvPr>
            <p:ph type="sldNum" sz="quarter" idx="5"/>
          </p:nvPr>
        </p:nvSpPr>
        <p:spPr/>
        <p:txBody>
          <a:bodyPr/>
          <a:lstStyle/>
          <a:p>
            <a:fld id="{8465DA1E-3669-4B9B-92B9-F4FBB14D9C13}" type="slidenum">
              <a:rPr lang="en-US" smtClean="0"/>
              <a:t>44</a:t>
            </a:fld>
            <a:endParaRPr lang="en-US" dirty="0"/>
          </a:p>
        </p:txBody>
      </p:sp>
    </p:spTree>
    <p:extLst>
      <p:ext uri="{BB962C8B-B14F-4D97-AF65-F5344CB8AC3E}">
        <p14:creationId xmlns:p14="http://schemas.microsoft.com/office/powerpoint/2010/main" val="11953517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tooltip="http://wondergressive.com/the-allmighty-es-scape-goat-creation/"/>
              </a:rPr>
              <a:t>This Photo</a:t>
            </a:r>
            <a:r>
              <a:rPr lang="en-US" sz="1200" dirty="0"/>
              <a:t> by Unknown Author is licensed under </a:t>
            </a:r>
            <a:r>
              <a:rPr lang="en-US" sz="1200" dirty="0">
                <a:hlinkClick r:id="rId4" tooltip="https://creativecommons.org/licenses/by-sa/3.0/"/>
              </a:rPr>
              <a:t>CC BY-SA</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NARRATION: “Distractions are not only inside the cab of the vehicle. They can also be external. These types of distractions cause 8% of heavy vehicle crashes. Examples of external distraction include being unfamiliar with the road or a route, searching for an address, construction activity, looking at a building or scenery, and looking at a sign.”</a:t>
            </a:r>
          </a:p>
          <a:p>
            <a:endParaRPr lang="en-US" dirty="0"/>
          </a:p>
        </p:txBody>
      </p:sp>
      <p:sp>
        <p:nvSpPr>
          <p:cNvPr id="4" name="Slide Number Placeholder 3"/>
          <p:cNvSpPr>
            <a:spLocks noGrp="1"/>
          </p:cNvSpPr>
          <p:nvPr>
            <p:ph type="sldNum" sz="quarter" idx="5"/>
          </p:nvPr>
        </p:nvSpPr>
        <p:spPr/>
        <p:txBody>
          <a:bodyPr/>
          <a:lstStyle/>
          <a:p>
            <a:fld id="{8465DA1E-3669-4B9B-92B9-F4FBB14D9C13}" type="slidenum">
              <a:rPr lang="en-US" smtClean="0"/>
              <a:t>45</a:t>
            </a:fld>
            <a:endParaRPr lang="en-US" dirty="0"/>
          </a:p>
        </p:txBody>
      </p:sp>
    </p:spTree>
    <p:extLst>
      <p:ext uri="{BB962C8B-B14F-4D97-AF65-F5344CB8AC3E}">
        <p14:creationId xmlns:p14="http://schemas.microsoft.com/office/powerpoint/2010/main" val="25760988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Video: US Department of Transportation, </a:t>
            </a:r>
            <a:r>
              <a:rPr lang="en-US" dirty="0">
                <a:hlinkClick r:id="rId3"/>
              </a:rPr>
              <a:t>https://www.fmcsa.dot.gov/safety/driver-safety/cmv-driving-tips-driver-distraction</a:t>
            </a:r>
            <a:endParaRPr lang="en-US" dirty="0"/>
          </a:p>
          <a:p>
            <a:endParaRPr lang="en-US" dirty="0"/>
          </a:p>
          <a:p>
            <a:r>
              <a:rPr lang="en-US" dirty="0"/>
              <a:t>NARRATION: “Here is a video of a driver experiencing a near-crash due to an external distraction. About half through the video, the driver gets distracted by something on the right side of the road. Traffic slows ahead of the driver at the same time. The driver fortunately looked ahead in time and was able to respond; however, it was a close call.”</a:t>
            </a:r>
          </a:p>
        </p:txBody>
      </p:sp>
      <p:sp>
        <p:nvSpPr>
          <p:cNvPr id="4" name="Slide Number Placeholder 3"/>
          <p:cNvSpPr>
            <a:spLocks noGrp="1"/>
          </p:cNvSpPr>
          <p:nvPr>
            <p:ph type="sldNum" sz="quarter" idx="5"/>
          </p:nvPr>
        </p:nvSpPr>
        <p:spPr/>
        <p:txBody>
          <a:bodyPr/>
          <a:lstStyle/>
          <a:p>
            <a:fld id="{8465DA1E-3669-4B9B-92B9-F4FBB14D9C13}" type="slidenum">
              <a:rPr lang="en-US" smtClean="0"/>
              <a:t>46</a:t>
            </a:fld>
            <a:endParaRPr lang="en-US" dirty="0"/>
          </a:p>
        </p:txBody>
      </p:sp>
    </p:spTree>
    <p:extLst>
      <p:ext uri="{BB962C8B-B14F-4D97-AF65-F5344CB8AC3E}">
        <p14:creationId xmlns:p14="http://schemas.microsoft.com/office/powerpoint/2010/main" val="24065287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VTTI</a:t>
            </a:r>
          </a:p>
          <a:p>
            <a:endParaRPr lang="en-US" dirty="0"/>
          </a:p>
          <a:p>
            <a:r>
              <a:rPr lang="en-US" dirty="0"/>
              <a:t>NARRATION: “To avoid external distractions, avoiding staring at an outside person, animal, object, or event not related to driving for an extended period. Instead, give the drive your full attention and don’t take your eyes off the road for an extended amount of time. If you get lost or if the road is blocked, stop and seek advice from dispatch on an alternative route.”</a:t>
            </a:r>
          </a:p>
        </p:txBody>
      </p:sp>
      <p:sp>
        <p:nvSpPr>
          <p:cNvPr id="4" name="Slide Number Placeholder 3"/>
          <p:cNvSpPr>
            <a:spLocks noGrp="1"/>
          </p:cNvSpPr>
          <p:nvPr>
            <p:ph type="sldNum" sz="quarter" idx="5"/>
          </p:nvPr>
        </p:nvSpPr>
        <p:spPr/>
        <p:txBody>
          <a:bodyPr/>
          <a:lstStyle/>
          <a:p>
            <a:fld id="{8465DA1E-3669-4B9B-92B9-F4FBB14D9C13}" type="slidenum">
              <a:rPr lang="en-US" smtClean="0"/>
              <a:t>47</a:t>
            </a:fld>
            <a:endParaRPr lang="en-US" dirty="0"/>
          </a:p>
        </p:txBody>
      </p:sp>
    </p:spTree>
    <p:extLst>
      <p:ext uri="{BB962C8B-B14F-4D97-AF65-F5344CB8AC3E}">
        <p14:creationId xmlns:p14="http://schemas.microsoft.com/office/powerpoint/2010/main" val="16419051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tooltip="https://www.quoteinspector.com/images/texting-while-driving/texting-can-wait-sign/"/>
              </a:rPr>
              <a:t>This Photo</a:t>
            </a:r>
            <a:r>
              <a:rPr lang="en-US" sz="1200" dirty="0"/>
              <a:t> by Unknown Author is licensed under </a:t>
            </a:r>
            <a:r>
              <a:rPr lang="en-US" sz="1200" dirty="0">
                <a:hlinkClick r:id="rId4" tooltip="https://creativecommons.org/licenses/by-nd/3.0/"/>
              </a:rPr>
              <a:t>CC BY-ND</a:t>
            </a:r>
            <a:endParaRPr lang="en-US" sz="1200" dirty="0"/>
          </a:p>
          <a:p>
            <a:endParaRPr lang="en-US" dirty="0"/>
          </a:p>
          <a:p>
            <a:r>
              <a:rPr lang="en-US" dirty="0"/>
              <a:t>NARRATION: “The most dangerous distractions usually are inside the vehicle. Internal distractions cause about 2% of heavy vehicle crashes. These are usually the most dangerous because they take your eyes of the road for the longest amount of time. Some examples of internal distractions are texting/phone applications, dialing a phone, looking at a GPS screen, reaching for an object inside the vehicle, and reading.”</a:t>
            </a:r>
          </a:p>
        </p:txBody>
      </p:sp>
      <p:sp>
        <p:nvSpPr>
          <p:cNvPr id="4" name="Slide Number Placeholder 3"/>
          <p:cNvSpPr>
            <a:spLocks noGrp="1"/>
          </p:cNvSpPr>
          <p:nvPr>
            <p:ph type="sldNum" sz="quarter" idx="5"/>
          </p:nvPr>
        </p:nvSpPr>
        <p:spPr/>
        <p:txBody>
          <a:bodyPr/>
          <a:lstStyle/>
          <a:p>
            <a:fld id="{8465DA1E-3669-4B9B-92B9-F4FBB14D9C13}" type="slidenum">
              <a:rPr lang="en-US" smtClean="0"/>
              <a:t>48</a:t>
            </a:fld>
            <a:endParaRPr lang="en-US" dirty="0"/>
          </a:p>
        </p:txBody>
      </p:sp>
    </p:spTree>
    <p:extLst>
      <p:ext uri="{BB962C8B-B14F-4D97-AF65-F5344CB8AC3E}">
        <p14:creationId xmlns:p14="http://schemas.microsoft.com/office/powerpoint/2010/main" val="62467911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NARRATION: “Always limit what you do while driving to those things necessary for your job. To avoid becoming distracted by an internal object, you should properly adjust your seat and mirrors before driving. This allows you to safely see out your mirrors and easily reach the controls. If you adjust these while driving, you will often be forced to take your eyes off the road. Do not try to look for an object in the cab while you are driving. Instead stop the vehicle before searching. Also, make sure the vehicle is clear of any unnecessary objects. These objects could move around in the vehicle while driving and cause a distraction. Also, avoid smoking or lighting a cigarette while driving. These tasks often require taking your eyes off the road and your hands off the wheel. Additionally, falling embers and ash often creates an unsafe hazard inside the vehicle. Finally, limit the amount of time you legally use a phone. Do not text, manually dial the phone, surf the internet, use applications, chat programs, etc. while driving. The only safe time to perform these phone features is when you are off the road and not moving. ”</a:t>
            </a:r>
          </a:p>
        </p:txBody>
      </p:sp>
      <p:sp>
        <p:nvSpPr>
          <p:cNvPr id="4" name="Slide Number Placeholder 3"/>
          <p:cNvSpPr>
            <a:spLocks noGrp="1"/>
          </p:cNvSpPr>
          <p:nvPr>
            <p:ph type="sldNum" sz="quarter" idx="5"/>
          </p:nvPr>
        </p:nvSpPr>
        <p:spPr/>
        <p:txBody>
          <a:bodyPr/>
          <a:lstStyle/>
          <a:p>
            <a:fld id="{8465DA1E-3669-4B9B-92B9-F4FBB14D9C13}" type="slidenum">
              <a:rPr lang="en-US" smtClean="0"/>
              <a:t>49</a:t>
            </a:fld>
            <a:endParaRPr lang="en-US" dirty="0"/>
          </a:p>
        </p:txBody>
      </p:sp>
    </p:spTree>
    <p:extLst>
      <p:ext uri="{BB962C8B-B14F-4D97-AF65-F5344CB8AC3E}">
        <p14:creationId xmlns:p14="http://schemas.microsoft.com/office/powerpoint/2010/main" val="1804558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Virginia DOT</a:t>
            </a:r>
          </a:p>
          <a:p>
            <a:endParaRPr lang="en-US" dirty="0"/>
          </a:p>
          <a:p>
            <a:r>
              <a:rPr lang="en-US" dirty="0"/>
              <a:t>NARRATION: “As you know, your job is critical to ensuring the safety of the general public and to keeping the economy going during winter weather. We know this is not easy! Thank you for everything you do to keep us safe.” </a:t>
            </a:r>
          </a:p>
          <a:p>
            <a:endParaRPr lang="en-US" dirty="0"/>
          </a:p>
          <a:p>
            <a:r>
              <a:rPr lang="en-US" dirty="0"/>
              <a:t>Presenters may replace the photo on this slide with one of all your operators. </a:t>
            </a:r>
          </a:p>
        </p:txBody>
      </p:sp>
      <p:sp>
        <p:nvSpPr>
          <p:cNvPr id="4" name="Slide Number Placeholder 3"/>
          <p:cNvSpPr>
            <a:spLocks noGrp="1"/>
          </p:cNvSpPr>
          <p:nvPr>
            <p:ph type="sldNum" sz="quarter" idx="5"/>
          </p:nvPr>
        </p:nvSpPr>
        <p:spPr/>
        <p:txBody>
          <a:bodyPr/>
          <a:lstStyle/>
          <a:p>
            <a:fld id="{8465DA1E-3669-4B9B-92B9-F4FBB14D9C13}" type="slidenum">
              <a:rPr lang="en-US" smtClean="0"/>
              <a:t>5</a:t>
            </a:fld>
            <a:endParaRPr lang="en-US" dirty="0"/>
          </a:p>
        </p:txBody>
      </p:sp>
    </p:spTree>
    <p:extLst>
      <p:ext uri="{BB962C8B-B14F-4D97-AF65-F5344CB8AC3E}">
        <p14:creationId xmlns:p14="http://schemas.microsoft.com/office/powerpoint/2010/main" val="38688974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VTTI</a:t>
            </a:r>
          </a:p>
          <a:p>
            <a:endParaRPr lang="en-US" dirty="0"/>
          </a:p>
          <a:p>
            <a:r>
              <a:rPr lang="en-US" dirty="0"/>
              <a:t>NARRATION: “Other tips to avoid internal distractions include do not attempt to read or write while you drive, avoid extended periods of eating and drinking while you drive, review any maps and plan your route before starting your drive, and limit conversations with others to job related subjects, including conversations over the radio.”</a:t>
            </a:r>
          </a:p>
        </p:txBody>
      </p:sp>
      <p:sp>
        <p:nvSpPr>
          <p:cNvPr id="4" name="Slide Number Placeholder 3"/>
          <p:cNvSpPr>
            <a:spLocks noGrp="1"/>
          </p:cNvSpPr>
          <p:nvPr>
            <p:ph type="sldNum" sz="quarter" idx="5"/>
          </p:nvPr>
        </p:nvSpPr>
        <p:spPr/>
        <p:txBody>
          <a:bodyPr/>
          <a:lstStyle/>
          <a:p>
            <a:fld id="{8465DA1E-3669-4B9B-92B9-F4FBB14D9C13}" type="slidenum">
              <a:rPr lang="en-US" smtClean="0"/>
              <a:t>50</a:t>
            </a:fld>
            <a:endParaRPr lang="en-US" dirty="0"/>
          </a:p>
        </p:txBody>
      </p:sp>
    </p:spTree>
    <p:extLst>
      <p:ext uri="{BB962C8B-B14F-4D97-AF65-F5344CB8AC3E}">
        <p14:creationId xmlns:p14="http://schemas.microsoft.com/office/powerpoint/2010/main" val="36860924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Presenter should quiz audience to gauge learning. </a:t>
            </a:r>
          </a:p>
          <a:p>
            <a:endParaRPr lang="en-US" dirty="0"/>
          </a:p>
        </p:txBody>
      </p:sp>
      <p:sp>
        <p:nvSpPr>
          <p:cNvPr id="4" name="Slide Number Placeholder 3"/>
          <p:cNvSpPr>
            <a:spLocks noGrp="1"/>
          </p:cNvSpPr>
          <p:nvPr>
            <p:ph type="sldNum" sz="quarter" idx="5"/>
          </p:nvPr>
        </p:nvSpPr>
        <p:spPr/>
        <p:txBody>
          <a:bodyPr/>
          <a:lstStyle/>
          <a:p>
            <a:fld id="{8465DA1E-3669-4B9B-92B9-F4FBB14D9C13}" type="slidenum">
              <a:rPr lang="en-US" smtClean="0"/>
              <a:t>51</a:t>
            </a:fld>
            <a:endParaRPr lang="en-US" dirty="0"/>
          </a:p>
        </p:txBody>
      </p:sp>
    </p:spTree>
    <p:extLst>
      <p:ext uri="{BB962C8B-B14F-4D97-AF65-F5344CB8AC3E}">
        <p14:creationId xmlns:p14="http://schemas.microsoft.com/office/powerpoint/2010/main" val="15312197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CORRECT ANSWER: You should avoid being cogitative distracted while driving. This include avoiding complex or emotionally intense conversations.</a:t>
            </a:r>
          </a:p>
        </p:txBody>
      </p:sp>
      <p:sp>
        <p:nvSpPr>
          <p:cNvPr id="4" name="Slide Number Placeholder 3"/>
          <p:cNvSpPr>
            <a:spLocks noGrp="1"/>
          </p:cNvSpPr>
          <p:nvPr>
            <p:ph type="sldNum" sz="quarter" idx="5"/>
          </p:nvPr>
        </p:nvSpPr>
        <p:spPr/>
        <p:txBody>
          <a:bodyPr/>
          <a:lstStyle/>
          <a:p>
            <a:fld id="{8465DA1E-3669-4B9B-92B9-F4FBB14D9C13}" type="slidenum">
              <a:rPr lang="en-US" smtClean="0"/>
              <a:t>52</a:t>
            </a:fld>
            <a:endParaRPr lang="en-US" dirty="0"/>
          </a:p>
        </p:txBody>
      </p:sp>
    </p:spTree>
    <p:extLst>
      <p:ext uri="{BB962C8B-B14F-4D97-AF65-F5344CB8AC3E}">
        <p14:creationId xmlns:p14="http://schemas.microsoft.com/office/powerpoint/2010/main" val="32385639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Clear Roads</a:t>
            </a:r>
          </a:p>
          <a:p>
            <a:endParaRPr lang="en-US" dirty="0"/>
          </a:p>
          <a:p>
            <a:r>
              <a:rPr lang="en-US" dirty="0"/>
              <a:t>NARRATION: “This section describes proper fatigue management.”</a:t>
            </a:r>
          </a:p>
        </p:txBody>
      </p:sp>
      <p:sp>
        <p:nvSpPr>
          <p:cNvPr id="4" name="Slide Number Placeholder 3"/>
          <p:cNvSpPr>
            <a:spLocks noGrp="1"/>
          </p:cNvSpPr>
          <p:nvPr>
            <p:ph type="sldNum" sz="quarter" idx="5"/>
          </p:nvPr>
        </p:nvSpPr>
        <p:spPr/>
        <p:txBody>
          <a:bodyPr/>
          <a:lstStyle/>
          <a:p>
            <a:fld id="{8465DA1E-3669-4B9B-92B9-F4FBB14D9C13}" type="slidenum">
              <a:rPr lang="en-US" smtClean="0"/>
              <a:t>53</a:t>
            </a:fld>
            <a:endParaRPr lang="en-US" dirty="0"/>
          </a:p>
        </p:txBody>
      </p:sp>
    </p:spTree>
    <p:extLst>
      <p:ext uri="{BB962C8B-B14F-4D97-AF65-F5344CB8AC3E}">
        <p14:creationId xmlns:p14="http://schemas.microsoft.com/office/powerpoint/2010/main" val="38804385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North American Fatigue Management Program</a:t>
            </a:r>
          </a:p>
          <a:p>
            <a:endParaRPr lang="en-US" dirty="0"/>
          </a:p>
          <a:p>
            <a:r>
              <a:rPr lang="en-US" dirty="0"/>
              <a:t>NARRATION: “Fatigue and sleepiness are often used interchangeably. Although there are some differences, for the purposes of this training we are going to consider them to be the same. This lesson discussing </a:t>
            </a:r>
            <a:r>
              <a:rPr lang="en-US" dirty="0" err="1"/>
              <a:t>drivign</a:t>
            </a:r>
            <a:r>
              <a:rPr lang="en-US" dirty="0"/>
              <a:t> fatigue, which is different than muscle fatigue. Being physically tired from activity usually does not result in poor driving. However, driving fatigue does. Driving fatigue usually includes reduced alertness, reduced attention to what's going on around you, decreased driving performance, increased irritability, poor judgement, and an increase in sleepiness.”</a:t>
            </a:r>
          </a:p>
        </p:txBody>
      </p:sp>
      <p:sp>
        <p:nvSpPr>
          <p:cNvPr id="4" name="Slide Number Placeholder 3"/>
          <p:cNvSpPr>
            <a:spLocks noGrp="1"/>
          </p:cNvSpPr>
          <p:nvPr>
            <p:ph type="sldNum" sz="quarter" idx="5"/>
          </p:nvPr>
        </p:nvSpPr>
        <p:spPr/>
        <p:txBody>
          <a:bodyPr/>
          <a:lstStyle/>
          <a:p>
            <a:fld id="{8465DA1E-3669-4B9B-92B9-F4FBB14D9C13}" type="slidenum">
              <a:rPr lang="en-US" smtClean="0"/>
              <a:t>54</a:t>
            </a:fld>
            <a:endParaRPr lang="en-US" dirty="0"/>
          </a:p>
        </p:txBody>
      </p:sp>
    </p:spTree>
    <p:extLst>
      <p:ext uri="{BB962C8B-B14F-4D97-AF65-F5344CB8AC3E}">
        <p14:creationId xmlns:p14="http://schemas.microsoft.com/office/powerpoint/2010/main" val="133459678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Video: US Department of Transportation, VTTI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NARRATION: “Here is an example of what fatigue looks like. In the top left you can see the driver’s face. In the top right you can see out the front windshield. In the bottom left you can see the view in the left-side mirror on the side of the truck. In the bottom right, you can see the view in the right-side mirror on the side of the truck. Watch the driver’s face. He is clearly getting tired. The driver is having difficulty keeping his truck in a straight line, and eventually drifts towards the end of the right shoulder and almost hits the guard rail.”</a:t>
            </a:r>
          </a:p>
          <a:p>
            <a:endParaRPr lang="en-US" dirty="0"/>
          </a:p>
        </p:txBody>
      </p:sp>
      <p:sp>
        <p:nvSpPr>
          <p:cNvPr id="4" name="Slide Number Placeholder 3"/>
          <p:cNvSpPr>
            <a:spLocks noGrp="1"/>
          </p:cNvSpPr>
          <p:nvPr>
            <p:ph type="sldNum" sz="quarter" idx="5"/>
          </p:nvPr>
        </p:nvSpPr>
        <p:spPr/>
        <p:txBody>
          <a:bodyPr/>
          <a:lstStyle/>
          <a:p>
            <a:fld id="{8465DA1E-3669-4B9B-92B9-F4FBB14D9C13}" type="slidenum">
              <a:rPr lang="en-US" smtClean="0"/>
              <a:t>55</a:t>
            </a:fld>
            <a:endParaRPr lang="en-US" dirty="0"/>
          </a:p>
        </p:txBody>
      </p:sp>
    </p:spTree>
    <p:extLst>
      <p:ext uri="{BB962C8B-B14F-4D97-AF65-F5344CB8AC3E}">
        <p14:creationId xmlns:p14="http://schemas.microsoft.com/office/powerpoint/2010/main" val="29222567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NARRATION: “Driver fatigue is dangerous because it significantly increases your risk of a crash. This is especially important for snowplow operators because fatigue is common in your occupation. Over 75% of snowplow operators report feeling fatigued sometimes while operating a snowplow. A further 12% to 15% report feeling fatigued almost all the time or always while operating a snowplow. One of the reasons fatigue is so common with snowplow operators is due to long shift lengths. 28% of snowplow operators reported shifts longer than 12 hours. Reports of fatigue significantly increase with shifts longer than 16 hours, however, all shifts longer than 12 hours also are associated with increased reports of fatigue.”</a:t>
            </a:r>
          </a:p>
        </p:txBody>
      </p:sp>
      <p:sp>
        <p:nvSpPr>
          <p:cNvPr id="4" name="Slide Number Placeholder 3"/>
          <p:cNvSpPr>
            <a:spLocks noGrp="1"/>
          </p:cNvSpPr>
          <p:nvPr>
            <p:ph type="sldNum" sz="quarter" idx="5"/>
          </p:nvPr>
        </p:nvSpPr>
        <p:spPr/>
        <p:txBody>
          <a:bodyPr/>
          <a:lstStyle/>
          <a:p>
            <a:fld id="{8465DA1E-3669-4B9B-92B9-F4FBB14D9C13}" type="slidenum">
              <a:rPr lang="en-US" smtClean="0"/>
              <a:t>56</a:t>
            </a:fld>
            <a:endParaRPr lang="en-US" dirty="0"/>
          </a:p>
        </p:txBody>
      </p:sp>
    </p:spTree>
    <p:extLst>
      <p:ext uri="{BB962C8B-B14F-4D97-AF65-F5344CB8AC3E}">
        <p14:creationId xmlns:p14="http://schemas.microsoft.com/office/powerpoint/2010/main" val="35695820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NARRATION: “There are two types of fatigue: sleep-related fatigue and task-related fatigue. Sleep-related causes of fatigue include getting a bad night of sleep, less sleep than normal, being awake during the hours between 12:00am and 6:00am, the amount of time that has passed since you last slept, and your health. Task-related causes of fatigue include monotonous driving conditions, poor visibility, complex driving tasks, extend periods of time-on-task, and excessive vibrations and noise from equipment.” </a:t>
            </a:r>
          </a:p>
        </p:txBody>
      </p:sp>
      <p:sp>
        <p:nvSpPr>
          <p:cNvPr id="4" name="Slide Number Placeholder 3"/>
          <p:cNvSpPr>
            <a:spLocks noGrp="1"/>
          </p:cNvSpPr>
          <p:nvPr>
            <p:ph type="sldNum" sz="quarter" idx="5"/>
          </p:nvPr>
        </p:nvSpPr>
        <p:spPr/>
        <p:txBody>
          <a:bodyPr/>
          <a:lstStyle/>
          <a:p>
            <a:fld id="{8465DA1E-3669-4B9B-92B9-F4FBB14D9C13}" type="slidenum">
              <a:rPr lang="en-US" smtClean="0"/>
              <a:t>57</a:t>
            </a:fld>
            <a:endParaRPr lang="en-US" dirty="0"/>
          </a:p>
        </p:txBody>
      </p:sp>
    </p:spTree>
    <p:extLst>
      <p:ext uri="{BB962C8B-B14F-4D97-AF65-F5344CB8AC3E}">
        <p14:creationId xmlns:p14="http://schemas.microsoft.com/office/powerpoint/2010/main" val="113890898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Presenter should quiz audience to gauge learning. </a:t>
            </a:r>
          </a:p>
          <a:p>
            <a:endParaRPr lang="en-US" dirty="0"/>
          </a:p>
        </p:txBody>
      </p:sp>
      <p:sp>
        <p:nvSpPr>
          <p:cNvPr id="4" name="Slide Number Placeholder 3"/>
          <p:cNvSpPr>
            <a:spLocks noGrp="1"/>
          </p:cNvSpPr>
          <p:nvPr>
            <p:ph type="sldNum" sz="quarter" idx="5"/>
          </p:nvPr>
        </p:nvSpPr>
        <p:spPr/>
        <p:txBody>
          <a:bodyPr/>
          <a:lstStyle/>
          <a:p>
            <a:fld id="{8465DA1E-3669-4B9B-92B9-F4FBB14D9C13}" type="slidenum">
              <a:rPr lang="en-US" smtClean="0"/>
              <a:t>58</a:t>
            </a:fld>
            <a:endParaRPr lang="en-US" dirty="0"/>
          </a:p>
        </p:txBody>
      </p:sp>
    </p:spTree>
    <p:extLst>
      <p:ext uri="{BB962C8B-B14F-4D97-AF65-F5344CB8AC3E}">
        <p14:creationId xmlns:p14="http://schemas.microsoft.com/office/powerpoint/2010/main" val="295672247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CORRECT ANSWER: A long, boring drive is a task-related cause of fatigue.</a:t>
            </a:r>
          </a:p>
        </p:txBody>
      </p:sp>
      <p:sp>
        <p:nvSpPr>
          <p:cNvPr id="4" name="Slide Number Placeholder 3"/>
          <p:cNvSpPr>
            <a:spLocks noGrp="1"/>
          </p:cNvSpPr>
          <p:nvPr>
            <p:ph type="sldNum" sz="quarter" idx="5"/>
          </p:nvPr>
        </p:nvSpPr>
        <p:spPr/>
        <p:txBody>
          <a:bodyPr/>
          <a:lstStyle/>
          <a:p>
            <a:fld id="{8465DA1E-3669-4B9B-92B9-F4FBB14D9C13}" type="slidenum">
              <a:rPr lang="en-US" smtClean="0"/>
              <a:t>59</a:t>
            </a:fld>
            <a:endParaRPr lang="en-US" dirty="0"/>
          </a:p>
        </p:txBody>
      </p:sp>
    </p:spTree>
    <p:extLst>
      <p:ext uri="{BB962C8B-B14F-4D97-AF65-F5344CB8AC3E}">
        <p14:creationId xmlns:p14="http://schemas.microsoft.com/office/powerpoint/2010/main" val="1964946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Utah DOT</a:t>
            </a:r>
          </a:p>
          <a:p>
            <a:endParaRPr lang="en-US" dirty="0"/>
          </a:p>
          <a:p>
            <a:r>
              <a:rPr lang="en-US" dirty="0"/>
              <a:t>NARRATION: “As snowplow operators typically drive in dangerous conditions, crashes do occur. Fortunately, most of these crashes are relatively minor, such as fixed object strikes and backing crashes. These two types of crash account for over 30% of all snowplow-involved crashes. However, others can be much more costly and dangerous, such as run-off-road crashes, which account for over 11% of snowplow-involved crashes. Fortunately, there are things you can do to prevent them from occurring.”</a:t>
            </a:r>
          </a:p>
          <a:p>
            <a:endParaRPr lang="en-US" dirty="0"/>
          </a:p>
          <a:p>
            <a:endParaRPr lang="en-US" dirty="0"/>
          </a:p>
          <a:p>
            <a:r>
              <a:rPr lang="en-US" b="1" u="sng" dirty="0"/>
              <a:t>AUDIENCE PARTICIPATION</a:t>
            </a:r>
          </a:p>
          <a:p>
            <a:r>
              <a:rPr lang="en-US" b="1" dirty="0"/>
              <a:t>The presenter should have a discussion with operators to gather their personal opinions and experiences with crashes or near crashes. Ask about what types of incidents occurred, what common factors lead to these incidents, and what were some of the things they may have done differently to help prevent it from occurring again in the future. </a:t>
            </a:r>
          </a:p>
        </p:txBody>
      </p:sp>
      <p:sp>
        <p:nvSpPr>
          <p:cNvPr id="4" name="Slide Number Placeholder 3"/>
          <p:cNvSpPr>
            <a:spLocks noGrp="1"/>
          </p:cNvSpPr>
          <p:nvPr>
            <p:ph type="sldNum" sz="quarter" idx="5"/>
          </p:nvPr>
        </p:nvSpPr>
        <p:spPr/>
        <p:txBody>
          <a:bodyPr/>
          <a:lstStyle/>
          <a:p>
            <a:fld id="{8465DA1E-3669-4B9B-92B9-F4FBB14D9C13}" type="slidenum">
              <a:rPr lang="en-US" smtClean="0"/>
              <a:t>6</a:t>
            </a:fld>
            <a:endParaRPr lang="en-US" dirty="0"/>
          </a:p>
        </p:txBody>
      </p:sp>
    </p:spTree>
    <p:extLst>
      <p:ext uri="{BB962C8B-B14F-4D97-AF65-F5344CB8AC3E}">
        <p14:creationId xmlns:p14="http://schemas.microsoft.com/office/powerpoint/2010/main" val="1756991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North American Fatigue Management Program</a:t>
            </a:r>
          </a:p>
          <a:p>
            <a:endParaRPr lang="en-US" dirty="0"/>
          </a:p>
          <a:p>
            <a:r>
              <a:rPr lang="en-US" dirty="0"/>
              <a:t>NARRATION: “The good news for you is that there are signs of fatigue you can identify. These include your attention to detail decreases, you start to daydream more, you have slowed responses and reaction time, your motivation decreases, you have poor memory, you experience “tunnel vision”, and you have microsleeps. Microsleeps are when you “nod off” unintentionally for brief periods of time. </a:t>
            </a:r>
          </a:p>
        </p:txBody>
      </p:sp>
      <p:sp>
        <p:nvSpPr>
          <p:cNvPr id="4" name="Slide Number Placeholder 3"/>
          <p:cNvSpPr>
            <a:spLocks noGrp="1"/>
          </p:cNvSpPr>
          <p:nvPr>
            <p:ph type="sldNum" sz="quarter" idx="5"/>
          </p:nvPr>
        </p:nvSpPr>
        <p:spPr/>
        <p:txBody>
          <a:bodyPr/>
          <a:lstStyle/>
          <a:p>
            <a:fld id="{8465DA1E-3669-4B9B-92B9-F4FBB14D9C13}" type="slidenum">
              <a:rPr lang="en-US" smtClean="0"/>
              <a:t>60</a:t>
            </a:fld>
            <a:endParaRPr lang="en-US" dirty="0"/>
          </a:p>
        </p:txBody>
      </p:sp>
    </p:spTree>
    <p:extLst>
      <p:ext uri="{BB962C8B-B14F-4D97-AF65-F5344CB8AC3E}">
        <p14:creationId xmlns:p14="http://schemas.microsoft.com/office/powerpoint/2010/main" val="4720595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VTTI</a:t>
            </a:r>
          </a:p>
          <a:p>
            <a:endParaRPr lang="en-US" dirty="0"/>
          </a:p>
          <a:p>
            <a:r>
              <a:rPr lang="en-US" dirty="0"/>
              <a:t>NARRATION: “As you drive, it is important for you to assess your own level of fatigue. To self-assess if you are fatigued, notice if you are rubbing your face or eyes, are excessively yawning, nodding off, scratching, moving restlessly in your seat, have tunnel vision, drifting between lanes, tailgating, missing traffic signs, jerking the truck back into the lane, and/or drifting off the road or onto the shoulder unintentionally. These are all signs that you are becoming fatigued and should take a break from driving.”</a:t>
            </a:r>
          </a:p>
        </p:txBody>
      </p:sp>
      <p:sp>
        <p:nvSpPr>
          <p:cNvPr id="4" name="Slide Number Placeholder 3"/>
          <p:cNvSpPr>
            <a:spLocks noGrp="1"/>
          </p:cNvSpPr>
          <p:nvPr>
            <p:ph type="sldNum" sz="quarter" idx="5"/>
          </p:nvPr>
        </p:nvSpPr>
        <p:spPr/>
        <p:txBody>
          <a:bodyPr/>
          <a:lstStyle/>
          <a:p>
            <a:fld id="{8465DA1E-3669-4B9B-92B9-F4FBB14D9C13}" type="slidenum">
              <a:rPr lang="en-US" smtClean="0"/>
              <a:t>61</a:t>
            </a:fld>
            <a:endParaRPr lang="en-US" dirty="0"/>
          </a:p>
        </p:txBody>
      </p:sp>
    </p:spTree>
    <p:extLst>
      <p:ext uri="{BB962C8B-B14F-4D97-AF65-F5344CB8AC3E}">
        <p14:creationId xmlns:p14="http://schemas.microsoft.com/office/powerpoint/2010/main" val="220277917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NARRATION: “There are things you can do to help prevent fatigue from developing. First, make sure you get enough sleep before your shift. Experts say 7 to 8 hours of sleep is needed to feel fully rested. Do your best to get this amount of sleep before coming to work. Second, recognize the signals and dangers of drowsiness. Know how to self-assess fatigue while you drive. Third, do your best to maintain a sleep schedule. We tend to get sleepy at the same times every day, so try to maintain the same schedule as much as possible. Of course, this is not always possible during winter emergencies, so recognize that you are more suspectable to fatigue during the hours that you are normally asleep. Fourth, avoid taking any kind of medications that may cause drowsiness. Review your medications and look for warning labels that indicate against operating heavy machinery. Finally, do not simply rely on coffee, the radio, and open windows, or any other tricks to keep you awake. Some of these tricks may help, but their effects are short lived. For example, listening to the radio does help reduce fatigue, but only for a short amount of time.” </a:t>
            </a:r>
          </a:p>
        </p:txBody>
      </p:sp>
      <p:sp>
        <p:nvSpPr>
          <p:cNvPr id="4" name="Slide Number Placeholder 3"/>
          <p:cNvSpPr>
            <a:spLocks noGrp="1"/>
          </p:cNvSpPr>
          <p:nvPr>
            <p:ph type="sldNum" sz="quarter" idx="5"/>
          </p:nvPr>
        </p:nvSpPr>
        <p:spPr/>
        <p:txBody>
          <a:bodyPr/>
          <a:lstStyle/>
          <a:p>
            <a:fld id="{8465DA1E-3669-4B9B-92B9-F4FBB14D9C13}" type="slidenum">
              <a:rPr lang="en-US" smtClean="0"/>
              <a:t>62</a:t>
            </a:fld>
            <a:endParaRPr lang="en-US" dirty="0"/>
          </a:p>
        </p:txBody>
      </p:sp>
    </p:spTree>
    <p:extLst>
      <p:ext uri="{BB962C8B-B14F-4D97-AF65-F5344CB8AC3E}">
        <p14:creationId xmlns:p14="http://schemas.microsoft.com/office/powerpoint/2010/main" val="2870194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NARRATION: “If you do notice that you are fatigued, one of the best ways to reduce fatigue is to take a brief break from driving. Breaks give your mind a rest from the driving task. When plowing, it is recommended to take a break whenever you can, but at least once every 2 hours. However, more frequent breaks are better. For example, at each turnaround, get out of the truck briefly and walk around and stretch. Also, anytime you return to the yard to refill material, take a minute to get out of the truck.”</a:t>
            </a:r>
          </a:p>
        </p:txBody>
      </p:sp>
      <p:sp>
        <p:nvSpPr>
          <p:cNvPr id="4" name="Slide Number Placeholder 3"/>
          <p:cNvSpPr>
            <a:spLocks noGrp="1"/>
          </p:cNvSpPr>
          <p:nvPr>
            <p:ph type="sldNum" sz="quarter" idx="5"/>
          </p:nvPr>
        </p:nvSpPr>
        <p:spPr/>
        <p:txBody>
          <a:bodyPr/>
          <a:lstStyle/>
          <a:p>
            <a:fld id="{8465DA1E-3669-4B9B-92B9-F4FBB14D9C13}" type="slidenum">
              <a:rPr lang="en-US" smtClean="0"/>
              <a:t>63</a:t>
            </a:fld>
            <a:endParaRPr lang="en-US" dirty="0"/>
          </a:p>
        </p:txBody>
      </p:sp>
    </p:spTree>
    <p:extLst>
      <p:ext uri="{BB962C8B-B14F-4D97-AF65-F5344CB8AC3E}">
        <p14:creationId xmlns:p14="http://schemas.microsoft.com/office/powerpoint/2010/main" val="203186707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North American Fatigue Management Program</a:t>
            </a:r>
          </a:p>
          <a:p>
            <a:endParaRPr lang="en-US" dirty="0"/>
          </a:p>
          <a:p>
            <a:r>
              <a:rPr lang="en-US" dirty="0"/>
              <a:t>NARRATION: “There are other things you can do to prevent fatigue. These include drinking caffeine, listening to the radio, improved cab insulation to reduce noise, a properly adjusted seat, staying hydrated, and eating healthy. However, do not rely on these countermeasures alone. The only remedy to fatigue is to get sleep!”</a:t>
            </a:r>
          </a:p>
        </p:txBody>
      </p:sp>
      <p:sp>
        <p:nvSpPr>
          <p:cNvPr id="4" name="Slide Number Placeholder 3"/>
          <p:cNvSpPr>
            <a:spLocks noGrp="1"/>
          </p:cNvSpPr>
          <p:nvPr>
            <p:ph type="sldNum" sz="quarter" idx="5"/>
          </p:nvPr>
        </p:nvSpPr>
        <p:spPr/>
        <p:txBody>
          <a:bodyPr/>
          <a:lstStyle/>
          <a:p>
            <a:fld id="{8465DA1E-3669-4B9B-92B9-F4FBB14D9C13}" type="slidenum">
              <a:rPr lang="en-US" smtClean="0"/>
              <a:t>64</a:t>
            </a:fld>
            <a:endParaRPr lang="en-US" dirty="0"/>
          </a:p>
        </p:txBody>
      </p:sp>
    </p:spTree>
    <p:extLst>
      <p:ext uri="{BB962C8B-B14F-4D97-AF65-F5344CB8AC3E}">
        <p14:creationId xmlns:p14="http://schemas.microsoft.com/office/powerpoint/2010/main" val="396621678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Presenter should quiz audience to gauge learning. </a:t>
            </a:r>
          </a:p>
          <a:p>
            <a:endParaRPr lang="en-US" dirty="0"/>
          </a:p>
        </p:txBody>
      </p:sp>
      <p:sp>
        <p:nvSpPr>
          <p:cNvPr id="4" name="Slide Number Placeholder 3"/>
          <p:cNvSpPr>
            <a:spLocks noGrp="1"/>
          </p:cNvSpPr>
          <p:nvPr>
            <p:ph type="sldNum" sz="quarter" idx="5"/>
          </p:nvPr>
        </p:nvSpPr>
        <p:spPr/>
        <p:txBody>
          <a:bodyPr/>
          <a:lstStyle/>
          <a:p>
            <a:fld id="{8465DA1E-3669-4B9B-92B9-F4FBB14D9C13}" type="slidenum">
              <a:rPr lang="en-US" smtClean="0"/>
              <a:t>65</a:t>
            </a:fld>
            <a:endParaRPr lang="en-US" dirty="0"/>
          </a:p>
        </p:txBody>
      </p:sp>
    </p:spTree>
    <p:extLst>
      <p:ext uri="{BB962C8B-B14F-4D97-AF65-F5344CB8AC3E}">
        <p14:creationId xmlns:p14="http://schemas.microsoft.com/office/powerpoint/2010/main" val="4616260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CORRECT ANSWER: The best way to reduce fatigue is sleep!</a:t>
            </a:r>
          </a:p>
        </p:txBody>
      </p:sp>
      <p:sp>
        <p:nvSpPr>
          <p:cNvPr id="4" name="Slide Number Placeholder 3"/>
          <p:cNvSpPr>
            <a:spLocks noGrp="1"/>
          </p:cNvSpPr>
          <p:nvPr>
            <p:ph type="sldNum" sz="quarter" idx="5"/>
          </p:nvPr>
        </p:nvSpPr>
        <p:spPr/>
        <p:txBody>
          <a:bodyPr/>
          <a:lstStyle/>
          <a:p>
            <a:fld id="{8465DA1E-3669-4B9B-92B9-F4FBB14D9C13}" type="slidenum">
              <a:rPr lang="en-US" smtClean="0"/>
              <a:t>66</a:t>
            </a:fld>
            <a:endParaRPr lang="en-US" dirty="0"/>
          </a:p>
        </p:txBody>
      </p:sp>
    </p:spTree>
    <p:extLst>
      <p:ext uri="{BB962C8B-B14F-4D97-AF65-F5344CB8AC3E}">
        <p14:creationId xmlns:p14="http://schemas.microsoft.com/office/powerpoint/2010/main" val="294447746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Clear Roads</a:t>
            </a:r>
          </a:p>
        </p:txBody>
      </p:sp>
      <p:sp>
        <p:nvSpPr>
          <p:cNvPr id="4" name="Slide Number Placeholder 3"/>
          <p:cNvSpPr>
            <a:spLocks noGrp="1"/>
          </p:cNvSpPr>
          <p:nvPr>
            <p:ph type="sldNum" sz="quarter" idx="5"/>
          </p:nvPr>
        </p:nvSpPr>
        <p:spPr/>
        <p:txBody>
          <a:bodyPr/>
          <a:lstStyle/>
          <a:p>
            <a:fld id="{8465DA1E-3669-4B9B-92B9-F4FBB14D9C13}" type="slidenum">
              <a:rPr lang="en-US" smtClean="0"/>
              <a:t>69</a:t>
            </a:fld>
            <a:endParaRPr lang="en-US" dirty="0"/>
          </a:p>
        </p:txBody>
      </p:sp>
    </p:spTree>
    <p:extLst>
      <p:ext uri="{BB962C8B-B14F-4D97-AF65-F5344CB8AC3E}">
        <p14:creationId xmlns:p14="http://schemas.microsoft.com/office/powerpoint/2010/main" val="199794384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Clear Roads</a:t>
            </a:r>
          </a:p>
        </p:txBody>
      </p:sp>
      <p:sp>
        <p:nvSpPr>
          <p:cNvPr id="4" name="Slide Number Placeholder 3"/>
          <p:cNvSpPr>
            <a:spLocks noGrp="1"/>
          </p:cNvSpPr>
          <p:nvPr>
            <p:ph type="sldNum" sz="quarter" idx="5"/>
          </p:nvPr>
        </p:nvSpPr>
        <p:spPr/>
        <p:txBody>
          <a:bodyPr/>
          <a:lstStyle/>
          <a:p>
            <a:fld id="{8465DA1E-3669-4B9B-92B9-F4FBB14D9C13}" type="slidenum">
              <a:rPr lang="en-US" smtClean="0"/>
              <a:t>70</a:t>
            </a:fld>
            <a:endParaRPr lang="en-US" dirty="0"/>
          </a:p>
        </p:txBody>
      </p:sp>
    </p:spTree>
    <p:extLst>
      <p:ext uri="{BB962C8B-B14F-4D97-AF65-F5344CB8AC3E}">
        <p14:creationId xmlns:p14="http://schemas.microsoft.com/office/powerpoint/2010/main" val="2609792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Clear Roads</a:t>
            </a:r>
          </a:p>
          <a:p>
            <a:endParaRPr lang="en-US" dirty="0"/>
          </a:p>
          <a:p>
            <a:r>
              <a:rPr lang="en-US" dirty="0"/>
              <a:t>NARRATION: “Snowplow operators may be able to prevent some of these crashes with careful hazard identification strategies. Some of these strategies are covered in the defensive driving training; however, this lesson discusses the specific strategies related to fixed object collisions.” </a:t>
            </a:r>
          </a:p>
        </p:txBody>
      </p:sp>
      <p:sp>
        <p:nvSpPr>
          <p:cNvPr id="4" name="Slide Number Placeholder 3"/>
          <p:cNvSpPr>
            <a:spLocks noGrp="1"/>
          </p:cNvSpPr>
          <p:nvPr>
            <p:ph type="sldNum" sz="quarter" idx="5"/>
          </p:nvPr>
        </p:nvSpPr>
        <p:spPr/>
        <p:txBody>
          <a:bodyPr/>
          <a:lstStyle/>
          <a:p>
            <a:fld id="{8465DA1E-3669-4B9B-92B9-F4FBB14D9C13}" type="slidenum">
              <a:rPr lang="en-US" smtClean="0"/>
              <a:t>7</a:t>
            </a:fld>
            <a:endParaRPr lang="en-US" dirty="0"/>
          </a:p>
        </p:txBody>
      </p:sp>
    </p:spTree>
    <p:extLst>
      <p:ext uri="{BB962C8B-B14F-4D97-AF65-F5344CB8AC3E}">
        <p14:creationId xmlns:p14="http://schemas.microsoft.com/office/powerpoint/2010/main" val="4072853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NARRATION: “All drivers need to pay careful attention to fixed objects, but you, as a snowplow operator, are at a higher risk of hitting a fixed object because you are required to drive closer to them to clear snow. Some of the fixed objects snowplow operators often hit are guard rails, soft shoulders, curbs, mailboxes, bridge abutments, trees and their branches, vehicles parked by the curb or on the side of the road, vehicles that are stuck in snow, railroad tracks, bridge joints, potholes, manholes and water valves of multiple utilities, roadside posts, and roadway signs.”</a:t>
            </a:r>
          </a:p>
        </p:txBody>
      </p:sp>
      <p:sp>
        <p:nvSpPr>
          <p:cNvPr id="4" name="Slide Number Placeholder 3"/>
          <p:cNvSpPr>
            <a:spLocks noGrp="1"/>
          </p:cNvSpPr>
          <p:nvPr>
            <p:ph type="sldNum" sz="quarter" idx="5"/>
          </p:nvPr>
        </p:nvSpPr>
        <p:spPr/>
        <p:txBody>
          <a:bodyPr/>
          <a:lstStyle/>
          <a:p>
            <a:fld id="{8465DA1E-3669-4B9B-92B9-F4FBB14D9C13}" type="slidenum">
              <a:rPr lang="en-US" smtClean="0"/>
              <a:t>8</a:t>
            </a:fld>
            <a:endParaRPr lang="en-US" dirty="0"/>
          </a:p>
        </p:txBody>
      </p:sp>
    </p:spTree>
    <p:extLst>
      <p:ext uri="{BB962C8B-B14F-4D97-AF65-F5344CB8AC3E}">
        <p14:creationId xmlns:p14="http://schemas.microsoft.com/office/powerpoint/2010/main" val="2874159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Photos: VTTI</a:t>
            </a:r>
          </a:p>
          <a:p>
            <a:endParaRPr lang="en-US" dirty="0"/>
          </a:p>
          <a:p>
            <a:r>
              <a:rPr lang="en-US" dirty="0"/>
              <a:t>NARRATION: Although many of these fixed objects are easy to see when there is no snow, they often become covered during winter weather. This makes them difficult to see. It is important for you to look for clues that an object may be hidden under snow. In the top photo, there is a curb circled in red. As you can see, it is barely visible. However, there are clues there is a curb. For example, you can see the curb to the left of the red circle. In the bottom photo, you can see that the snowplow operator hit the curb with the front plow. The now exposed curb is circled in red. This operator ran overtop of the curb because the operator did not continuously scan the surroundings. When you continuously scan the surroundings, you are more likely to noticed fixed object hazards. This means you should not keep your eye fixed on any one object for an extended period. To help prevent these events from occurring, remember the acronym SIPDE. Scan your surroundings, identify objects or vehicles that may be a hazard, predict if those objects or hazards may become a threat, decide how you should respond, and execute your plan.”</a:t>
            </a:r>
          </a:p>
        </p:txBody>
      </p:sp>
      <p:sp>
        <p:nvSpPr>
          <p:cNvPr id="4" name="Slide Number Placeholder 3"/>
          <p:cNvSpPr>
            <a:spLocks noGrp="1"/>
          </p:cNvSpPr>
          <p:nvPr>
            <p:ph type="sldNum" sz="quarter" idx="5"/>
          </p:nvPr>
        </p:nvSpPr>
        <p:spPr/>
        <p:txBody>
          <a:bodyPr/>
          <a:lstStyle/>
          <a:p>
            <a:fld id="{8465DA1E-3669-4B9B-92B9-F4FBB14D9C13}" type="slidenum">
              <a:rPr lang="en-US" smtClean="0"/>
              <a:t>9</a:t>
            </a:fld>
            <a:endParaRPr lang="en-US" dirty="0"/>
          </a:p>
        </p:txBody>
      </p:sp>
    </p:spTree>
    <p:extLst>
      <p:ext uri="{BB962C8B-B14F-4D97-AF65-F5344CB8AC3E}">
        <p14:creationId xmlns:p14="http://schemas.microsoft.com/office/powerpoint/2010/main" val="9114360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026" name="Picture 2" descr="Image result for clear roads logo">
            <a:extLst>
              <a:ext uri="{FF2B5EF4-FFF2-40B4-BE49-F238E27FC236}">
                <a16:creationId xmlns:a16="http://schemas.microsoft.com/office/drawing/2014/main" id="{7E9C0371-FFA7-4441-97A4-9470705CD63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048304" y="3840886"/>
            <a:ext cx="4095391" cy="135147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truck that is driving down the road&#10;&#10;Description automatically generated">
            <a:extLst>
              <a:ext uri="{FF2B5EF4-FFF2-40B4-BE49-F238E27FC236}">
                <a16:creationId xmlns:a16="http://schemas.microsoft.com/office/drawing/2014/main" id="{C0C6C6BD-321F-4FD6-9645-8CBE42E57754}"/>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7" name="Rectangle 6"/>
          <p:cNvSpPr/>
          <p:nvPr userDrawn="1"/>
        </p:nvSpPr>
        <p:spPr>
          <a:xfrm>
            <a:off x="464566" y="4128253"/>
            <a:ext cx="11262866" cy="2128224"/>
          </a:xfrm>
          <a:prstGeom prst="rect">
            <a:avLst/>
          </a:prstGeom>
          <a:solidFill>
            <a:srgbClr val="7499CC">
              <a:alpha val="81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sz="3600" dirty="0"/>
          </a:p>
        </p:txBody>
      </p:sp>
      <p:pic>
        <p:nvPicPr>
          <p:cNvPr id="15" name="Picture 2" descr="Image result for clear roads logo">
            <a:extLst>
              <a:ext uri="{FF2B5EF4-FFF2-40B4-BE49-F238E27FC236}">
                <a16:creationId xmlns:a16="http://schemas.microsoft.com/office/drawing/2014/main" id="{96339F32-FA83-4E86-9F9F-800A1C52479D}"/>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582138" y="134605"/>
            <a:ext cx="3497082" cy="1090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9701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fld id="{1D9C92C7-6FDB-472E-A247-6B34BC6F4649}" type="slidenum">
              <a:rPr lang="en-US" smtClean="0"/>
              <a:pPr/>
              <a:t>‹#›</a:t>
            </a:fld>
            <a:endParaRPr lang="en-US" dirty="0"/>
          </a:p>
        </p:txBody>
      </p:sp>
      <p:pic>
        <p:nvPicPr>
          <p:cNvPr id="10" name="Picture 2" descr="Image result for clear roads logo">
            <a:extLst>
              <a:ext uri="{FF2B5EF4-FFF2-40B4-BE49-F238E27FC236}">
                <a16:creationId xmlns:a16="http://schemas.microsoft.com/office/drawing/2014/main" id="{BA579110-F38A-4D8C-9135-367B7EC4E1F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37513" y="6123325"/>
            <a:ext cx="1894081"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7333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smtClean="0"/>
              <a:pPr/>
              <a:t>5/7/2020</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696409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normAutofit/>
          </a:bodyPr>
          <a:lstStyle>
            <a:lvl1pPr>
              <a:defRPr sz="3200"/>
            </a:lvl1pPr>
          </a:lstStyle>
          <a:p>
            <a:r>
              <a:rPr lang="en-US" dirty="0"/>
              <a:t>Click to edit Master title style</a:t>
            </a:r>
          </a:p>
        </p:txBody>
      </p:sp>
      <p:sp>
        <p:nvSpPr>
          <p:cNvPr id="3" name="Content Placeholder 2"/>
          <p:cNvSpPr>
            <a:spLocks noGrp="1"/>
          </p:cNvSpPr>
          <p:nvPr>
            <p:ph idx="1"/>
          </p:nvPr>
        </p:nvSpPr>
        <p:spPr>
          <a:xfrm>
            <a:off x="581192" y="2180496"/>
            <a:ext cx="11029615" cy="3678303"/>
          </a:xfrm>
        </p:spPr>
        <p:txBody>
          <a:bodyPr>
            <a:normAutofit/>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fld id="{523FED0D-D1E4-42D3-A3E0-A41ED4239A8A}" type="slidenum">
              <a:rPr lang="en-US" smtClean="0"/>
              <a:pPr/>
              <a:t>‹#›</a:t>
            </a:fld>
            <a:endParaRPr lang="en-US" dirty="0"/>
          </a:p>
        </p:txBody>
      </p:sp>
      <p:pic>
        <p:nvPicPr>
          <p:cNvPr id="8" name="Picture 2" descr="Image result for clear roads logo">
            <a:extLst>
              <a:ext uri="{FF2B5EF4-FFF2-40B4-BE49-F238E27FC236}">
                <a16:creationId xmlns:a16="http://schemas.microsoft.com/office/drawing/2014/main" id="{A5513E8A-77D5-4B45-97BE-692B1B1C5C8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37513" y="6123325"/>
            <a:ext cx="1894081"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1543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userDrawn="1"/>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fld id="{84425897-CBF9-428D-A6C0-67B480B6DC40}" type="slidenum">
              <a:rPr lang="en-US" smtClean="0"/>
              <a:pPr/>
              <a:t>‹#›</a:t>
            </a:fld>
            <a:endParaRPr lang="en-US" dirty="0"/>
          </a:p>
        </p:txBody>
      </p:sp>
      <p:pic>
        <p:nvPicPr>
          <p:cNvPr id="10" name="Picture 2" descr="Image result for clear roads logo">
            <a:extLst>
              <a:ext uri="{FF2B5EF4-FFF2-40B4-BE49-F238E27FC236}">
                <a16:creationId xmlns:a16="http://schemas.microsoft.com/office/drawing/2014/main" id="{24A9E1B4-8425-4D4D-B052-BAD97011834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146206" y="1327038"/>
            <a:ext cx="1894081" cy="59055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A picture containing outdoor, snow, orange, truck&#10;&#10;Description automatically generated">
            <a:extLst>
              <a:ext uri="{FF2B5EF4-FFF2-40B4-BE49-F238E27FC236}">
                <a16:creationId xmlns:a16="http://schemas.microsoft.com/office/drawing/2014/main" id="{26E56F73-B670-40A2-A97C-D9BDD21521D8}"/>
              </a:ext>
            </a:extLst>
          </p:cNvPr>
          <p:cNvPicPr>
            <a:picLocks noChangeAspect="1"/>
          </p:cNvPicPr>
          <p:nvPr userDrawn="1"/>
        </p:nvPicPr>
        <p:blipFill>
          <a:blip r:embed="rId3">
            <a:alphaModFix/>
          </a:blip>
          <a:stretch>
            <a:fillRect/>
          </a:stretch>
        </p:blipFill>
        <p:spPr>
          <a:xfrm>
            <a:off x="0" y="0"/>
            <a:ext cx="12191999" cy="6858000"/>
          </a:xfrm>
          <a:prstGeom prst="rect">
            <a:avLst/>
          </a:prstGeom>
          <a:effectLst/>
        </p:spPr>
      </p:pic>
      <p:sp>
        <p:nvSpPr>
          <p:cNvPr id="13" name="Rectangle 12">
            <a:extLst>
              <a:ext uri="{FF2B5EF4-FFF2-40B4-BE49-F238E27FC236}">
                <a16:creationId xmlns:a16="http://schemas.microsoft.com/office/drawing/2014/main" id="{DA1301D7-64B9-402D-ACC4-490B72995181}"/>
              </a:ext>
            </a:extLst>
          </p:cNvPr>
          <p:cNvSpPr>
            <a:spLocks noChangeAspect="1"/>
          </p:cNvSpPr>
          <p:nvPr userDrawn="1"/>
        </p:nvSpPr>
        <p:spPr>
          <a:xfrm>
            <a:off x="-2755" y="4541416"/>
            <a:ext cx="12194755" cy="1554480"/>
          </a:xfrm>
          <a:prstGeom prst="rect">
            <a:avLst/>
          </a:prstGeom>
          <a:solidFill>
            <a:srgbClr val="7499CC">
              <a:alpha val="80000"/>
            </a:srgb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D8A384E4-9CB9-459B-BB53-A0313F5177DE}"/>
              </a:ext>
            </a:extLst>
          </p:cNvPr>
          <p:cNvSpPr>
            <a:spLocks noChangeAspect="1"/>
          </p:cNvSpPr>
          <p:nvPr userDrawn="1"/>
        </p:nvSpPr>
        <p:spPr>
          <a:xfrm rot="16200000">
            <a:off x="-1932277" y="2651758"/>
            <a:ext cx="6858000" cy="1554480"/>
          </a:xfrm>
          <a:prstGeom prst="rect">
            <a:avLst/>
          </a:prstGeom>
          <a:solidFill>
            <a:srgbClr val="1E1F21">
              <a:alpha val="50000"/>
            </a:srgbClr>
          </a:solidFill>
          <a:ln>
            <a:noFill/>
          </a:ln>
          <a:effectLst/>
        </p:spPr>
        <p:style>
          <a:lnRef idx="1">
            <a:schemeClr val="accent1"/>
          </a:lnRef>
          <a:fillRef idx="3">
            <a:schemeClr val="accent1"/>
          </a:fillRef>
          <a:effectRef idx="2">
            <a:schemeClr val="accent1"/>
          </a:effectRef>
          <a:fontRef idx="minor">
            <a:schemeClr val="lt1"/>
          </a:fontRef>
        </p:style>
      </p:sp>
      <p:pic>
        <p:nvPicPr>
          <p:cNvPr id="15" name="Picture 2" descr="Image result for clear roads logo">
            <a:extLst>
              <a:ext uri="{FF2B5EF4-FFF2-40B4-BE49-F238E27FC236}">
                <a16:creationId xmlns:a16="http://schemas.microsoft.com/office/drawing/2014/main" id="{709AFF00-26FC-4303-BC34-12A37004247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37513" y="6123325"/>
            <a:ext cx="1894081"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9466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dirty="0"/>
              <a:t>Click to edit Master title style</a:t>
            </a:r>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fld id="{B79A42FF-8E08-4091-BA6C-70AB291B05FB}" type="slidenum">
              <a:rPr lang="en-US" smtClean="0"/>
              <a:pPr/>
              <a:t>‹#›</a:t>
            </a:fld>
            <a:endParaRPr lang="en-US" dirty="0"/>
          </a:p>
        </p:txBody>
      </p:sp>
      <p:pic>
        <p:nvPicPr>
          <p:cNvPr id="9" name="Picture 2" descr="Image result for clear roads logo">
            <a:extLst>
              <a:ext uri="{FF2B5EF4-FFF2-40B4-BE49-F238E27FC236}">
                <a16:creationId xmlns:a16="http://schemas.microsoft.com/office/drawing/2014/main" id="{C8F48A0A-7D27-4D3D-AE73-CCEB3F90F55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37513" y="6123325"/>
            <a:ext cx="1894081"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9721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11"/>
          </p:nvPr>
        </p:nvSpPr>
        <p:spPr/>
        <p:txBody>
          <a:bodyPr/>
          <a:lstStyle/>
          <a:p>
            <a:fld id="{96D5A147-64DB-408E-AE82-EE4B68423360}" type="slidenum">
              <a:rPr lang="en-US" smtClean="0"/>
              <a:pPr/>
              <a:t>‹#›</a:t>
            </a:fld>
            <a:endParaRPr lang="en-US" dirty="0"/>
          </a:p>
        </p:txBody>
      </p:sp>
      <p:pic>
        <p:nvPicPr>
          <p:cNvPr id="13" name="Picture 2" descr="Image result for clear roads logo">
            <a:extLst>
              <a:ext uri="{FF2B5EF4-FFF2-40B4-BE49-F238E27FC236}">
                <a16:creationId xmlns:a16="http://schemas.microsoft.com/office/drawing/2014/main" id="{E538DB36-D15F-4691-8A57-5660F7BB443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37513" y="6123325"/>
            <a:ext cx="1894081"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16214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4" name="Footer Placeholder 3"/>
          <p:cNvSpPr>
            <a:spLocks noGrp="1"/>
          </p:cNvSpPr>
          <p:nvPr>
            <p:ph type="ftr" sz="quarter" idx="11"/>
          </p:nvPr>
        </p:nvSpPr>
        <p:spPr/>
        <p:txBody>
          <a:bodyPr/>
          <a:lstStyle/>
          <a:p>
            <a:fld id="{69409D23-3162-4442-AA87-BB11FD929BBB}" type="slidenum">
              <a:rPr lang="en-US" smtClean="0"/>
              <a:pPr/>
              <a:t>‹#›</a:t>
            </a:fld>
            <a:endParaRPr lang="en-US" dirty="0"/>
          </a:p>
        </p:txBody>
      </p:sp>
      <p:pic>
        <p:nvPicPr>
          <p:cNvPr id="9" name="Picture 2" descr="Image result for clear roads logo">
            <a:extLst>
              <a:ext uri="{FF2B5EF4-FFF2-40B4-BE49-F238E27FC236}">
                <a16:creationId xmlns:a16="http://schemas.microsoft.com/office/drawing/2014/main" id="{E47119CD-FB30-4885-A0DE-2A63C3C5799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37513" y="6123325"/>
            <a:ext cx="1894081"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4760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fld id="{A97B6489-6BBA-4141-B186-70693D432FEC}" type="slidenum">
              <a:rPr lang="en-US" smtClean="0"/>
              <a:pPr/>
              <a:t>‹#›</a:t>
            </a:fld>
            <a:endParaRPr lang="en-US" dirty="0"/>
          </a:p>
        </p:txBody>
      </p:sp>
      <p:pic>
        <p:nvPicPr>
          <p:cNvPr id="5" name="Picture 2" descr="Image result for clear roads logo">
            <a:extLst>
              <a:ext uri="{FF2B5EF4-FFF2-40B4-BE49-F238E27FC236}">
                <a16:creationId xmlns:a16="http://schemas.microsoft.com/office/drawing/2014/main" id="{44E4F618-6D69-48E2-B149-523F23950E1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37513" y="6123325"/>
            <a:ext cx="1894081"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175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fld id="{B2B8F0C3-68AE-496F-8479-0429BA2A0D15}" type="slidenum">
              <a:rPr lang="en-US" smtClean="0"/>
              <a:pPr/>
              <a:t>‹#›</a:t>
            </a:fld>
            <a:endParaRPr lang="en-US" dirty="0"/>
          </a:p>
        </p:txBody>
      </p:sp>
      <p:pic>
        <p:nvPicPr>
          <p:cNvPr id="10" name="Picture 2" descr="Image result for clear roads logo">
            <a:extLst>
              <a:ext uri="{FF2B5EF4-FFF2-40B4-BE49-F238E27FC236}">
                <a16:creationId xmlns:a16="http://schemas.microsoft.com/office/drawing/2014/main" id="{F35B988B-A510-4AE9-96DF-595B7D16198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37513" y="6123325"/>
            <a:ext cx="1894081"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66254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fld id="{DAE0CF45-6581-4647-B067-9FBBFDCD3C63}" type="slidenum">
              <a:rPr lang="en-US" smtClean="0"/>
              <a:pPr/>
              <a:t>‹#›</a:t>
            </a:fld>
            <a:endParaRPr lang="en-US" dirty="0"/>
          </a:p>
        </p:txBody>
      </p:sp>
      <p:pic>
        <p:nvPicPr>
          <p:cNvPr id="8" name="Picture 2" descr="Image result for clear roads logo">
            <a:extLst>
              <a:ext uri="{FF2B5EF4-FFF2-40B4-BE49-F238E27FC236}">
                <a16:creationId xmlns:a16="http://schemas.microsoft.com/office/drawing/2014/main" id="{41424B9D-FD53-4665-AB1E-78D2984DEB2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37513" y="6123325"/>
            <a:ext cx="1894081"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9903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4000" r="-14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smtClean="0"/>
              <a:pPr/>
              <a:t>5/7/2020</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smtClean="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6649039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7.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gis.stackexchange.com/questions/124600/creating-road-streets-and-adding-numbering-on-street-in-relation-to-the-plots-a"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s://gaming.stackexchange.com/questions/9866/how-do-i-recover-from-a-cannon-rush-as-protos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www.flickr.com/photos/jubilo/827008067"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ipkitten.blogspot.com/2012/02/friday-fantasies_10.html" TargetMode="Externa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6.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https://en.wikipedia.org/wiki/File:Question_mark_grey.svg"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hyperlink" Target="https://openclipart.org/detail/28912/warning---blank-(orange)-by-rfc1394"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sv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hyperlink" Target="https://pixabay.com/illustrations/no-phone-no-cell-phone-phone-sign-2533390/"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hyperlink" Target="https://www.positek.net/" TargetMode="External"/><Relationship Id="rId3" Type="http://schemas.openxmlformats.org/officeDocument/2006/relationships/image" Target="../media/image45.jpg"/><Relationship Id="rId7" Type="http://schemas.openxmlformats.org/officeDocument/2006/relationships/image" Target="../media/image47.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hyperlink" Target="http://neurocritic.blogspot.com/2012/12/want-to-be-happier-and-avoid-auto.html" TargetMode="External"/><Relationship Id="rId5" Type="http://schemas.openxmlformats.org/officeDocument/2006/relationships/image" Target="../media/image46.jpg"/><Relationship Id="rId10" Type="http://schemas.openxmlformats.org/officeDocument/2006/relationships/hyperlink" Target="http://www.flickr.com/photos/stml/3671516038/" TargetMode="External"/><Relationship Id="rId4" Type="http://schemas.openxmlformats.org/officeDocument/2006/relationships/hyperlink" Target="http://arjunpuriinqatar.blogspot.com/2012/03/why-do-these-text-holes-annoy-us.html" TargetMode="External"/><Relationship Id="rId9" Type="http://schemas.openxmlformats.org/officeDocument/2006/relationships/image" Target="../media/image48.jp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ideo" Target="https://www.youtube.com/embed/lB1oe1AdDX0?feature=oembed" TargetMode="External"/><Relationship Id="rId4" Type="http://schemas.openxmlformats.org/officeDocument/2006/relationships/image" Target="../media/image49.jpe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4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hyperlink" Target="http://jobsanger.blogspot.com/2009/07/driving-texting.html"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hyperlink" Target="https://www.youthvoices.live/2017/11/20/overwhelming/"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hyperlink" Target="http://wondergressive.com/the-allmighty-es-scape-goat-creation/" TargetMode="Externa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video" Target="https://www.youtube.com/embed/jE_hdj8Pwvs?feature=oembed" TargetMode="External"/><Relationship Id="rId4" Type="http://schemas.openxmlformats.org/officeDocument/2006/relationships/image" Target="../media/image54.jpeg"/></Relationships>
</file>

<file path=ppt/slides/_rels/slide47.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hyperlink" Target="https://www.quoteinspector.com/images/texting-while-driving/texting-can-wait-sign/" TargetMode="Externa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video" Target="https://www.youtube.com/embed/yKykeXfNrC4?feature=oembed" TargetMode="External"/><Relationship Id="rId4" Type="http://schemas.openxmlformats.org/officeDocument/2006/relationships/image" Target="../media/image59.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https://www.nafmp.com/" TargetMode="External"/><Relationship Id="rId2" Type="http://schemas.openxmlformats.org/officeDocument/2006/relationships/hyperlink" Target="https://clearroads.org/training-resources/" TargetMode="External"/><Relationship Id="rId1" Type="http://schemas.openxmlformats.org/officeDocument/2006/relationships/slideLayout" Target="../slideLayouts/slideLayout2.xml"/><Relationship Id="rId6" Type="http://schemas.openxmlformats.org/officeDocument/2006/relationships/hyperlink" Target="https://cms8.fmcsa.dot.gov/safety/driver-safety/cmv-driving-tips-overview" TargetMode="External"/><Relationship Id="rId5" Type="http://schemas.openxmlformats.org/officeDocument/2006/relationships/hyperlink" Target="https://www.nsc.org/work-safety/safety-topics/fatigue" TargetMode="External"/><Relationship Id="rId4" Type="http://schemas.openxmlformats.org/officeDocument/2006/relationships/hyperlink" Target="https://driventowellness.org/" TargetMode="External"/></Relationships>
</file>

<file path=ppt/slides/_rels/slide68.xml.rels><?xml version="1.0" encoding="UTF-8" standalone="yes"?>
<Relationships xmlns="http://schemas.openxmlformats.org/package/2006/relationships"><Relationship Id="rId3" Type="http://schemas.openxmlformats.org/officeDocument/2006/relationships/hyperlink" Target="mailto:jhickman@vtti.vt.edu" TargetMode="External"/><Relationship Id="rId7" Type="http://schemas.openxmlformats.org/officeDocument/2006/relationships/image" Target="../media/image6.png"/><Relationship Id="rId2" Type="http://schemas.openxmlformats.org/officeDocument/2006/relationships/hyperlink" Target="mailto:mcamden@vtti.vt.edu" TargetMode="External"/><Relationship Id="rId1" Type="http://schemas.openxmlformats.org/officeDocument/2006/relationships/slideLayout" Target="../slideLayouts/slideLayout2.xml"/><Relationship Id="rId6" Type="http://schemas.openxmlformats.org/officeDocument/2006/relationships/hyperlink" Target="mailto:rhanowski@vtti.vt.edu" TargetMode="External"/><Relationship Id="rId5" Type="http://schemas.openxmlformats.org/officeDocument/2006/relationships/hyperlink" Target="mailto:stidwell@vtti.vt.edu" TargetMode="External"/><Relationship Id="rId4" Type="http://schemas.openxmlformats.org/officeDocument/2006/relationships/hyperlink" Target="mailto:rhammond@vtti.vt.edu"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BAB9E-9277-4325-B911-FF2BB663E4DE}"/>
              </a:ext>
            </a:extLst>
          </p:cNvPr>
          <p:cNvSpPr>
            <a:spLocks noGrp="1"/>
          </p:cNvSpPr>
          <p:nvPr>
            <p:ph type="ctrTitle"/>
          </p:nvPr>
        </p:nvSpPr>
        <p:spPr>
          <a:xfrm>
            <a:off x="599225" y="4333875"/>
            <a:ext cx="10993549" cy="1857375"/>
          </a:xfrm>
        </p:spPr>
        <p:txBody>
          <a:bodyPr>
            <a:normAutofit fontScale="90000"/>
          </a:bodyPr>
          <a:lstStyle/>
          <a:p>
            <a:pPr algn="ctr">
              <a:spcBef>
                <a:spcPts val="600"/>
              </a:spcBef>
              <a:spcAft>
                <a:spcPts val="600"/>
              </a:spcAft>
            </a:pPr>
            <a:r>
              <a:rPr lang="en-US" dirty="0">
                <a:solidFill>
                  <a:schemeClr val="bg1"/>
                </a:solidFill>
              </a:rPr>
              <a:t>General Safe Driving Practices for Snowplow Operators</a:t>
            </a:r>
            <a:br>
              <a:rPr lang="en-US" dirty="0">
                <a:solidFill>
                  <a:schemeClr val="bg1"/>
                </a:solidFill>
              </a:rPr>
            </a:br>
            <a:br>
              <a:rPr lang="en-US" sz="2200" dirty="0">
                <a:solidFill>
                  <a:schemeClr val="bg1"/>
                </a:solidFill>
              </a:rPr>
            </a:br>
            <a:r>
              <a:rPr lang="en-US" sz="2000" dirty="0">
                <a:solidFill>
                  <a:schemeClr val="bg1"/>
                </a:solidFill>
              </a:rPr>
              <a:t>Created for Clear Roads by</a:t>
            </a:r>
            <a:br>
              <a:rPr lang="en-US" sz="2000" dirty="0">
                <a:solidFill>
                  <a:schemeClr val="bg1"/>
                </a:solidFill>
              </a:rPr>
            </a:br>
            <a:r>
              <a:rPr lang="en-US" sz="2000" dirty="0">
                <a:solidFill>
                  <a:schemeClr val="bg1"/>
                </a:solidFill>
              </a:rPr>
              <a:t>the Virginia Tech Transportation Institute</a:t>
            </a:r>
            <a:endParaRPr lang="en-US" dirty="0">
              <a:solidFill>
                <a:schemeClr val="bg1"/>
              </a:solidFill>
            </a:endParaRPr>
          </a:p>
        </p:txBody>
      </p:sp>
      <p:pic>
        <p:nvPicPr>
          <p:cNvPr id="3" name="Picture 2">
            <a:extLst>
              <a:ext uri="{FF2B5EF4-FFF2-40B4-BE49-F238E27FC236}">
                <a16:creationId xmlns:a16="http://schemas.microsoft.com/office/drawing/2014/main" id="{5A3AC6F0-3404-4158-8D38-63FEAF7B1FF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54378" y="258289"/>
            <a:ext cx="4046225" cy="590647"/>
          </a:xfrm>
          <a:prstGeom prst="rect">
            <a:avLst/>
          </a:prstGeom>
          <a:noFill/>
          <a:ln>
            <a:noFill/>
          </a:ln>
        </p:spPr>
      </p:pic>
    </p:spTree>
    <p:extLst>
      <p:ext uri="{BB962C8B-B14F-4D97-AF65-F5344CB8AC3E}">
        <p14:creationId xmlns:p14="http://schemas.microsoft.com/office/powerpoint/2010/main" val="2096822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96AFB-1D5C-44EA-82E8-DEBDF6A8F0B2}"/>
              </a:ext>
            </a:extLst>
          </p:cNvPr>
          <p:cNvSpPr>
            <a:spLocks noGrp="1"/>
          </p:cNvSpPr>
          <p:nvPr>
            <p:ph type="title"/>
          </p:nvPr>
        </p:nvSpPr>
        <p:spPr/>
        <p:txBody>
          <a:bodyPr/>
          <a:lstStyle/>
          <a:p>
            <a:r>
              <a:rPr lang="en-US" dirty="0"/>
              <a:t>Stay Vigilant</a:t>
            </a:r>
          </a:p>
        </p:txBody>
      </p:sp>
      <p:sp>
        <p:nvSpPr>
          <p:cNvPr id="3" name="Content Placeholder 2">
            <a:extLst>
              <a:ext uri="{FF2B5EF4-FFF2-40B4-BE49-F238E27FC236}">
                <a16:creationId xmlns:a16="http://schemas.microsoft.com/office/drawing/2014/main" id="{566D46DF-B6B9-4BBC-9405-B28A6CB934A3}"/>
              </a:ext>
            </a:extLst>
          </p:cNvPr>
          <p:cNvSpPr>
            <a:spLocks noGrp="1"/>
          </p:cNvSpPr>
          <p:nvPr>
            <p:ph idx="1"/>
          </p:nvPr>
        </p:nvSpPr>
        <p:spPr>
          <a:xfrm>
            <a:off x="581192" y="2180496"/>
            <a:ext cx="5736481" cy="3678303"/>
          </a:xfrm>
        </p:spPr>
        <p:txBody>
          <a:bodyPr>
            <a:normAutofit lnSpcReduction="10000"/>
          </a:bodyPr>
          <a:lstStyle/>
          <a:p>
            <a:r>
              <a:rPr lang="en-US" dirty="0"/>
              <a:t>Maintain your situational awareness</a:t>
            </a:r>
          </a:p>
          <a:p>
            <a:pPr lvl="1"/>
            <a:r>
              <a:rPr lang="en-US" dirty="0"/>
              <a:t>Be aware of where you are on the road</a:t>
            </a:r>
          </a:p>
          <a:p>
            <a:pPr lvl="1"/>
            <a:r>
              <a:rPr lang="en-US" dirty="0"/>
              <a:t>How is your plow tracking?</a:t>
            </a:r>
          </a:p>
          <a:p>
            <a:pPr lvl="1"/>
            <a:r>
              <a:rPr lang="en-US" dirty="0"/>
              <a:t>Are there obstacles in the path of your wings or front plow?</a:t>
            </a:r>
          </a:p>
          <a:p>
            <a:pPr lvl="1"/>
            <a:r>
              <a:rPr lang="en-US" dirty="0"/>
              <a:t>Stay inside the fog line if unsure where the road edge is</a:t>
            </a:r>
          </a:p>
          <a:p>
            <a:r>
              <a:rPr lang="en-US" dirty="0"/>
              <a:t>Stay alert!</a:t>
            </a:r>
          </a:p>
          <a:p>
            <a:endParaRPr lang="en-US" dirty="0"/>
          </a:p>
        </p:txBody>
      </p:sp>
      <p:pic>
        <p:nvPicPr>
          <p:cNvPr id="4" name="Picture 3">
            <a:extLst>
              <a:ext uri="{FF2B5EF4-FFF2-40B4-BE49-F238E27FC236}">
                <a16:creationId xmlns:a16="http://schemas.microsoft.com/office/drawing/2014/main" id="{8A436DC9-06FA-4BDF-8980-CE551F1ADD52}"/>
              </a:ext>
            </a:extLst>
          </p:cNvPr>
          <p:cNvPicPr>
            <a:picLocks noChangeAspect="1"/>
          </p:cNvPicPr>
          <p:nvPr/>
        </p:nvPicPr>
        <p:blipFill>
          <a:blip r:embed="rId3"/>
          <a:stretch>
            <a:fillRect/>
          </a:stretch>
        </p:blipFill>
        <p:spPr>
          <a:xfrm>
            <a:off x="6500838" y="2755075"/>
            <a:ext cx="5494353" cy="3160047"/>
          </a:xfrm>
          <a:prstGeom prst="rect">
            <a:avLst/>
          </a:prstGeom>
        </p:spPr>
      </p:pic>
      <p:cxnSp>
        <p:nvCxnSpPr>
          <p:cNvPr id="6" name="Straight Connector 5">
            <a:extLst>
              <a:ext uri="{FF2B5EF4-FFF2-40B4-BE49-F238E27FC236}">
                <a16:creationId xmlns:a16="http://schemas.microsoft.com/office/drawing/2014/main" id="{15E0DF6A-B624-4AE5-A904-4514958D463B}"/>
              </a:ext>
            </a:extLst>
          </p:cNvPr>
          <p:cNvCxnSpPr/>
          <p:nvPr/>
        </p:nvCxnSpPr>
        <p:spPr>
          <a:xfrm flipH="1" flipV="1">
            <a:off x="9904021" y="4429496"/>
            <a:ext cx="1140031" cy="911047"/>
          </a:xfrm>
          <a:prstGeom prst="line">
            <a:avLst/>
          </a:prstGeom>
          <a:ln w="41275">
            <a:solidFill>
              <a:srgbClr val="FF0000"/>
            </a:solidFill>
            <a:headEnd type="none" w="lg" len="lg"/>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9471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FE675-D410-4C9A-9F5A-DFAD1A257C98}"/>
              </a:ext>
            </a:extLst>
          </p:cNvPr>
          <p:cNvSpPr>
            <a:spLocks noGrp="1"/>
          </p:cNvSpPr>
          <p:nvPr>
            <p:ph type="title"/>
          </p:nvPr>
        </p:nvSpPr>
        <p:spPr/>
        <p:txBody>
          <a:bodyPr>
            <a:normAutofit/>
          </a:bodyPr>
          <a:lstStyle/>
          <a:p>
            <a:r>
              <a:rPr lang="en-US" sz="3200" dirty="0"/>
              <a:t>Make sure you’re aware of your surroundings</a:t>
            </a:r>
          </a:p>
        </p:txBody>
      </p:sp>
      <p:pic>
        <p:nvPicPr>
          <p:cNvPr id="4" name="Snowplow_Sideswipe_v2">
            <a:hlinkClick r:id="" action="ppaction://media"/>
            <a:extLst>
              <a:ext uri="{FF2B5EF4-FFF2-40B4-BE49-F238E27FC236}">
                <a16:creationId xmlns:a16="http://schemas.microsoft.com/office/drawing/2014/main" id="{16621E14-9BA2-4B00-8CC7-A27DEB0F7B10}"/>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3587750" y="2181225"/>
            <a:ext cx="5016500" cy="3678238"/>
          </a:xfrm>
        </p:spPr>
      </p:pic>
    </p:spTree>
    <p:extLst>
      <p:ext uri="{BB962C8B-B14F-4D97-AF65-F5344CB8AC3E}">
        <p14:creationId xmlns:p14="http://schemas.microsoft.com/office/powerpoint/2010/main" val="860040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46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E849A-72E9-40E2-B438-F19A85B5D099}"/>
              </a:ext>
            </a:extLst>
          </p:cNvPr>
          <p:cNvSpPr>
            <a:spLocks noGrp="1"/>
          </p:cNvSpPr>
          <p:nvPr>
            <p:ph type="title"/>
          </p:nvPr>
        </p:nvSpPr>
        <p:spPr/>
        <p:txBody>
          <a:bodyPr/>
          <a:lstStyle/>
          <a:p>
            <a:r>
              <a:rPr lang="en-US" dirty="0"/>
              <a:t>Check on Learning #1: Visual Scanning</a:t>
            </a:r>
          </a:p>
        </p:txBody>
      </p:sp>
      <p:sp>
        <p:nvSpPr>
          <p:cNvPr id="3" name="Content Placeholder 2">
            <a:extLst>
              <a:ext uri="{FF2B5EF4-FFF2-40B4-BE49-F238E27FC236}">
                <a16:creationId xmlns:a16="http://schemas.microsoft.com/office/drawing/2014/main" id="{08A2702D-5D7C-4A30-8DDC-FB3A9EE07584}"/>
              </a:ext>
            </a:extLst>
          </p:cNvPr>
          <p:cNvSpPr>
            <a:spLocks noGrp="1"/>
          </p:cNvSpPr>
          <p:nvPr>
            <p:ph idx="1"/>
          </p:nvPr>
        </p:nvSpPr>
        <p:spPr/>
        <p:txBody>
          <a:bodyPr/>
          <a:lstStyle/>
          <a:p>
            <a:pPr marL="0" indent="0">
              <a:buNone/>
            </a:pPr>
            <a:r>
              <a:rPr lang="en-US" dirty="0"/>
              <a:t>Which of the following is not a strategy that will help you avoid striking a fixed object?</a:t>
            </a:r>
          </a:p>
          <a:p>
            <a:pPr marL="781200" lvl="1" indent="-457200">
              <a:buFont typeface="+mj-lt"/>
              <a:buAutoNum type="alphaUcPeriod"/>
            </a:pPr>
            <a:r>
              <a:rPr lang="en-US" dirty="0"/>
              <a:t>Continuously scan your surroundings</a:t>
            </a:r>
          </a:p>
          <a:p>
            <a:pPr marL="781200" lvl="1" indent="-457200">
              <a:buFont typeface="+mj-lt"/>
              <a:buAutoNum type="alphaUcPeriod"/>
            </a:pPr>
            <a:r>
              <a:rPr lang="en-US" dirty="0"/>
              <a:t>Fixating on a single object</a:t>
            </a:r>
          </a:p>
          <a:p>
            <a:pPr marL="781200" lvl="1" indent="-457200">
              <a:buFont typeface="+mj-lt"/>
              <a:buAutoNum type="alphaUcPeriod"/>
            </a:pPr>
            <a:r>
              <a:rPr lang="en-US" dirty="0"/>
              <a:t>Look for clues that objects may be hidden</a:t>
            </a:r>
          </a:p>
          <a:p>
            <a:pPr marL="781200" lvl="1" indent="-457200">
              <a:buFont typeface="+mj-lt"/>
              <a:buAutoNum type="alphaUcPeriod"/>
            </a:pPr>
            <a:r>
              <a:rPr lang="en-US" dirty="0"/>
              <a:t>Be attentive to where your plow is tracking</a:t>
            </a:r>
          </a:p>
        </p:txBody>
      </p:sp>
    </p:spTree>
    <p:extLst>
      <p:ext uri="{BB962C8B-B14F-4D97-AF65-F5344CB8AC3E}">
        <p14:creationId xmlns:p14="http://schemas.microsoft.com/office/powerpoint/2010/main" val="22959112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E849A-72E9-40E2-B438-F19A85B5D099}"/>
              </a:ext>
            </a:extLst>
          </p:cNvPr>
          <p:cNvSpPr>
            <a:spLocks noGrp="1"/>
          </p:cNvSpPr>
          <p:nvPr>
            <p:ph type="title"/>
          </p:nvPr>
        </p:nvSpPr>
        <p:spPr/>
        <p:txBody>
          <a:bodyPr/>
          <a:lstStyle/>
          <a:p>
            <a:r>
              <a:rPr lang="en-US" dirty="0"/>
              <a:t>Check on Learning #1: Visual Scanning</a:t>
            </a:r>
          </a:p>
        </p:txBody>
      </p:sp>
      <p:sp>
        <p:nvSpPr>
          <p:cNvPr id="3" name="Content Placeholder 2">
            <a:extLst>
              <a:ext uri="{FF2B5EF4-FFF2-40B4-BE49-F238E27FC236}">
                <a16:creationId xmlns:a16="http://schemas.microsoft.com/office/drawing/2014/main" id="{08A2702D-5D7C-4A30-8DDC-FB3A9EE07584}"/>
              </a:ext>
            </a:extLst>
          </p:cNvPr>
          <p:cNvSpPr>
            <a:spLocks noGrp="1"/>
          </p:cNvSpPr>
          <p:nvPr>
            <p:ph idx="1"/>
          </p:nvPr>
        </p:nvSpPr>
        <p:spPr/>
        <p:txBody>
          <a:bodyPr/>
          <a:lstStyle/>
          <a:p>
            <a:pPr marL="0" indent="0">
              <a:buNone/>
            </a:pPr>
            <a:r>
              <a:rPr lang="en-US" dirty="0"/>
              <a:t>Which of the following strategies will not help you avoid striking a fixed object?</a:t>
            </a:r>
          </a:p>
          <a:p>
            <a:pPr marL="781200" lvl="1" indent="-457200">
              <a:buFont typeface="+mj-lt"/>
              <a:buAutoNum type="alphaUcPeriod"/>
            </a:pPr>
            <a:r>
              <a:rPr lang="en-US" dirty="0">
                <a:solidFill>
                  <a:schemeClr val="bg1">
                    <a:lumMod val="85000"/>
                  </a:schemeClr>
                </a:solidFill>
              </a:rPr>
              <a:t>Continuously scan your surroundings</a:t>
            </a:r>
          </a:p>
          <a:p>
            <a:pPr marL="781200" lvl="1" indent="-457200">
              <a:buFont typeface="+mj-lt"/>
              <a:buAutoNum type="alphaUcPeriod"/>
            </a:pPr>
            <a:r>
              <a:rPr lang="en-US" dirty="0">
                <a:solidFill>
                  <a:srgbClr val="FF0000"/>
                </a:solidFill>
              </a:rPr>
              <a:t>Fixating on a single object</a:t>
            </a:r>
          </a:p>
          <a:p>
            <a:pPr marL="781200" lvl="1" indent="-457200">
              <a:buFont typeface="+mj-lt"/>
              <a:buAutoNum type="alphaUcPeriod"/>
            </a:pPr>
            <a:r>
              <a:rPr lang="en-US" dirty="0">
                <a:solidFill>
                  <a:schemeClr val="bg1">
                    <a:lumMod val="85000"/>
                  </a:schemeClr>
                </a:solidFill>
              </a:rPr>
              <a:t>Look for clues that objects may be hidden</a:t>
            </a:r>
          </a:p>
          <a:p>
            <a:pPr marL="781200" lvl="1" indent="-457200">
              <a:buFont typeface="+mj-lt"/>
              <a:buAutoNum type="alphaUcPeriod"/>
            </a:pPr>
            <a:r>
              <a:rPr lang="en-US" dirty="0">
                <a:solidFill>
                  <a:schemeClr val="bg1">
                    <a:lumMod val="85000"/>
                  </a:schemeClr>
                </a:solidFill>
              </a:rPr>
              <a:t>Be attention to where your plow is tracking</a:t>
            </a:r>
          </a:p>
        </p:txBody>
      </p:sp>
    </p:spTree>
    <p:extLst>
      <p:ext uri="{BB962C8B-B14F-4D97-AF65-F5344CB8AC3E}">
        <p14:creationId xmlns:p14="http://schemas.microsoft.com/office/powerpoint/2010/main" val="42382673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9021-DF5D-4FFC-856D-CFF2AD225D2D}"/>
              </a:ext>
            </a:extLst>
          </p:cNvPr>
          <p:cNvSpPr>
            <a:spLocks noGrp="1"/>
          </p:cNvSpPr>
          <p:nvPr>
            <p:ph type="title"/>
          </p:nvPr>
        </p:nvSpPr>
        <p:spPr/>
        <p:txBody>
          <a:bodyPr/>
          <a:lstStyle/>
          <a:p>
            <a:r>
              <a:rPr lang="en-US" dirty="0"/>
              <a:t>Predicting Hidden Objects</a:t>
            </a:r>
          </a:p>
        </p:txBody>
      </p:sp>
      <p:sp>
        <p:nvSpPr>
          <p:cNvPr id="3" name="Content Placeholder 2">
            <a:extLst>
              <a:ext uri="{FF2B5EF4-FFF2-40B4-BE49-F238E27FC236}">
                <a16:creationId xmlns:a16="http://schemas.microsoft.com/office/drawing/2014/main" id="{61702BE2-31A1-4F6E-89B9-0D0D8EE483F4}"/>
              </a:ext>
            </a:extLst>
          </p:cNvPr>
          <p:cNvSpPr>
            <a:spLocks noGrp="1"/>
          </p:cNvSpPr>
          <p:nvPr>
            <p:ph idx="1"/>
          </p:nvPr>
        </p:nvSpPr>
        <p:spPr>
          <a:xfrm>
            <a:off x="581192" y="2180496"/>
            <a:ext cx="5665229" cy="4540344"/>
          </a:xfrm>
        </p:spPr>
        <p:txBody>
          <a:bodyPr>
            <a:normAutofit fontScale="92500" lnSpcReduction="20000"/>
          </a:bodyPr>
          <a:lstStyle/>
          <a:p>
            <a:r>
              <a:rPr lang="en-US" dirty="0"/>
              <a:t>Get to know your route before winter weather arrives</a:t>
            </a:r>
          </a:p>
          <a:p>
            <a:r>
              <a:rPr lang="en-US" dirty="0"/>
              <a:t>Look for risky areas and objects as your drive</a:t>
            </a:r>
          </a:p>
          <a:p>
            <a:pPr lvl="1"/>
            <a:r>
              <a:rPr lang="en-US" dirty="0"/>
              <a:t>Objects close to the road</a:t>
            </a:r>
          </a:p>
          <a:p>
            <a:pPr lvl="1"/>
            <a:r>
              <a:rPr lang="en-US" dirty="0"/>
              <a:t>Low objects that may become covered with snow</a:t>
            </a:r>
          </a:p>
          <a:p>
            <a:pPr lvl="1"/>
            <a:r>
              <a:rPr lang="en-US" dirty="0"/>
              <a:t>Areas that historically have issues</a:t>
            </a:r>
          </a:p>
          <a:p>
            <a:pPr lvl="1"/>
            <a:r>
              <a:rPr lang="en-US" dirty="0"/>
              <a:t>Intersections</a:t>
            </a:r>
          </a:p>
          <a:p>
            <a:pPr lvl="1"/>
            <a:r>
              <a:rPr lang="en-US" dirty="0"/>
              <a:t>Urban areas</a:t>
            </a:r>
          </a:p>
          <a:p>
            <a:pPr lvl="1"/>
            <a:r>
              <a:rPr lang="en-US" dirty="0"/>
              <a:t>Areas with soft shoulders</a:t>
            </a:r>
          </a:p>
          <a:p>
            <a:endParaRPr lang="en-US" dirty="0"/>
          </a:p>
        </p:txBody>
      </p:sp>
      <p:grpSp>
        <p:nvGrpSpPr>
          <p:cNvPr id="4" name="Group 3">
            <a:extLst>
              <a:ext uri="{FF2B5EF4-FFF2-40B4-BE49-F238E27FC236}">
                <a16:creationId xmlns:a16="http://schemas.microsoft.com/office/drawing/2014/main" id="{5860C99C-DBBD-4621-987F-BA880759FBB3}"/>
              </a:ext>
            </a:extLst>
          </p:cNvPr>
          <p:cNvGrpSpPr/>
          <p:nvPr/>
        </p:nvGrpSpPr>
        <p:grpSpPr>
          <a:xfrm>
            <a:off x="5945578" y="2537460"/>
            <a:ext cx="5665229" cy="2856865"/>
            <a:chOff x="6254339" y="2611149"/>
            <a:chExt cx="5362575" cy="2466975"/>
          </a:xfrm>
        </p:grpSpPr>
        <p:pic>
          <p:nvPicPr>
            <p:cNvPr id="5" name="Picture 4">
              <a:extLst>
                <a:ext uri="{FF2B5EF4-FFF2-40B4-BE49-F238E27FC236}">
                  <a16:creationId xmlns:a16="http://schemas.microsoft.com/office/drawing/2014/main" id="{8E39D1EE-585D-4C18-BF8B-E8A13DBB64E1}"/>
                </a:ext>
              </a:extLst>
            </p:cNvPr>
            <p:cNvPicPr>
              <a:picLocks noChangeAspect="1"/>
            </p:cNvPicPr>
            <p:nvPr/>
          </p:nvPicPr>
          <p:blipFill>
            <a:blip r:embed="rId3"/>
            <a:stretch>
              <a:fillRect/>
            </a:stretch>
          </p:blipFill>
          <p:spPr>
            <a:xfrm>
              <a:off x="6254339" y="2611149"/>
              <a:ext cx="5362575" cy="2466975"/>
            </a:xfrm>
            <a:prstGeom prst="rect">
              <a:avLst/>
            </a:prstGeom>
          </p:spPr>
        </p:pic>
        <p:sp>
          <p:nvSpPr>
            <p:cNvPr id="6" name="Oval 5">
              <a:extLst>
                <a:ext uri="{FF2B5EF4-FFF2-40B4-BE49-F238E27FC236}">
                  <a16:creationId xmlns:a16="http://schemas.microsoft.com/office/drawing/2014/main" id="{E1B1E543-7E14-4A4C-880B-98038AB17977}"/>
                </a:ext>
              </a:extLst>
            </p:cNvPr>
            <p:cNvSpPr/>
            <p:nvPr/>
          </p:nvSpPr>
          <p:spPr>
            <a:xfrm rot="1762788">
              <a:off x="9429008" y="3813312"/>
              <a:ext cx="950026" cy="41266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9674629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8BE66-75A0-4318-AB59-42C23BD0606B}"/>
              </a:ext>
            </a:extLst>
          </p:cNvPr>
          <p:cNvSpPr>
            <a:spLocks noGrp="1"/>
          </p:cNvSpPr>
          <p:nvPr>
            <p:ph type="title"/>
          </p:nvPr>
        </p:nvSpPr>
        <p:spPr/>
        <p:txBody>
          <a:bodyPr/>
          <a:lstStyle/>
          <a:p>
            <a:r>
              <a:rPr lang="en-US" dirty="0"/>
              <a:t>Mark Known Hazards</a:t>
            </a:r>
          </a:p>
        </p:txBody>
      </p:sp>
      <p:sp>
        <p:nvSpPr>
          <p:cNvPr id="3" name="Content Placeholder 2">
            <a:extLst>
              <a:ext uri="{FF2B5EF4-FFF2-40B4-BE49-F238E27FC236}">
                <a16:creationId xmlns:a16="http://schemas.microsoft.com/office/drawing/2014/main" id="{59ABC8C9-F69E-4234-9E3D-242557A8F1EE}"/>
              </a:ext>
            </a:extLst>
          </p:cNvPr>
          <p:cNvSpPr>
            <a:spLocks noGrp="1"/>
          </p:cNvSpPr>
          <p:nvPr>
            <p:ph idx="1"/>
          </p:nvPr>
        </p:nvSpPr>
        <p:spPr>
          <a:xfrm>
            <a:off x="581193" y="2180496"/>
            <a:ext cx="5514808" cy="3678303"/>
          </a:xfrm>
        </p:spPr>
        <p:txBody>
          <a:bodyPr/>
          <a:lstStyle/>
          <a:p>
            <a:r>
              <a:rPr lang="en-US" dirty="0"/>
              <a:t>If safe, mark known hazards on the roadway with delineator posts</a:t>
            </a:r>
          </a:p>
          <a:p>
            <a:endParaRPr lang="en-US" dirty="0"/>
          </a:p>
          <a:p>
            <a:endParaRPr lang="en-US" dirty="0"/>
          </a:p>
          <a:p>
            <a:endParaRPr lang="en-US" dirty="0"/>
          </a:p>
          <a:p>
            <a:endParaRPr lang="en-US" dirty="0"/>
          </a:p>
        </p:txBody>
      </p:sp>
      <p:pic>
        <p:nvPicPr>
          <p:cNvPr id="5" name="Picture 4" descr="A snow covered slope&#10;&#10;Description automatically generated">
            <a:extLst>
              <a:ext uri="{FF2B5EF4-FFF2-40B4-BE49-F238E27FC236}">
                <a16:creationId xmlns:a16="http://schemas.microsoft.com/office/drawing/2014/main" id="{805A41B1-18A7-4BB3-A1F4-A6ED7210D7EA}"/>
              </a:ext>
            </a:extLst>
          </p:cNvPr>
          <p:cNvPicPr>
            <a:picLocks noChangeAspect="1"/>
          </p:cNvPicPr>
          <p:nvPr/>
        </p:nvPicPr>
        <p:blipFill>
          <a:blip r:embed="rId3"/>
          <a:stretch>
            <a:fillRect/>
          </a:stretch>
        </p:blipFill>
        <p:spPr>
          <a:xfrm>
            <a:off x="7324931" y="2010291"/>
            <a:ext cx="4677063" cy="2837418"/>
          </a:xfrm>
          <a:prstGeom prst="rect">
            <a:avLst/>
          </a:prstGeom>
        </p:spPr>
      </p:pic>
      <p:pic>
        <p:nvPicPr>
          <p:cNvPr id="7" name="Picture 6" descr="A sandy beach covered in snow&#10;&#10;Description automatically generated">
            <a:extLst>
              <a:ext uri="{FF2B5EF4-FFF2-40B4-BE49-F238E27FC236}">
                <a16:creationId xmlns:a16="http://schemas.microsoft.com/office/drawing/2014/main" id="{E675601D-ADD3-4B80-8096-6123FE184C34}"/>
              </a:ext>
            </a:extLst>
          </p:cNvPr>
          <p:cNvPicPr>
            <a:picLocks noChangeAspect="1"/>
          </p:cNvPicPr>
          <p:nvPr/>
        </p:nvPicPr>
        <p:blipFill>
          <a:blip r:embed="rId4"/>
          <a:stretch>
            <a:fillRect/>
          </a:stretch>
        </p:blipFill>
        <p:spPr>
          <a:xfrm>
            <a:off x="4171474" y="3654659"/>
            <a:ext cx="4478865" cy="2974769"/>
          </a:xfrm>
          <a:prstGeom prst="rect">
            <a:avLst/>
          </a:prstGeom>
        </p:spPr>
      </p:pic>
    </p:spTree>
    <p:extLst>
      <p:ext uri="{BB962C8B-B14F-4D97-AF65-F5344CB8AC3E}">
        <p14:creationId xmlns:p14="http://schemas.microsoft.com/office/powerpoint/2010/main" val="11162008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0B1A73-E647-4B8F-89B6-67A94084EB18}"/>
              </a:ext>
            </a:extLst>
          </p:cNvPr>
          <p:cNvSpPr>
            <a:spLocks noGrp="1"/>
          </p:cNvSpPr>
          <p:nvPr>
            <p:ph type="title"/>
          </p:nvPr>
        </p:nvSpPr>
        <p:spPr>
          <a:xfrm>
            <a:off x="581192" y="702156"/>
            <a:ext cx="11029616" cy="1013800"/>
          </a:xfrm>
        </p:spPr>
        <p:txBody>
          <a:bodyPr>
            <a:normAutofit/>
          </a:bodyPr>
          <a:lstStyle/>
          <a:p>
            <a:r>
              <a:rPr lang="en-US" dirty="0">
                <a:solidFill>
                  <a:srgbClr val="FFFFFF"/>
                </a:solidFill>
              </a:rPr>
              <a:t>Document and Track Hazards</a:t>
            </a:r>
          </a:p>
        </p:txBody>
      </p:sp>
      <p:sp useBgFill="1">
        <p:nvSpPr>
          <p:cNvPr id="14" name="Rectangle 13">
            <a:extLst>
              <a:ext uri="{FF2B5EF4-FFF2-40B4-BE49-F238E27FC236}">
                <a16:creationId xmlns:a16="http://schemas.microsoft.com/office/drawing/2014/main" id="{9E661D03-4DD4-45E7-A047-ED722E826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2180496"/>
            <a:ext cx="5404639" cy="4045683"/>
          </a:xfrm>
          <a:prstGeom prst="rect">
            <a:avLst/>
          </a:prstGeom>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picture containing map, text, computer, large&#10;&#10;Description automatically generated">
            <a:extLst>
              <a:ext uri="{FF2B5EF4-FFF2-40B4-BE49-F238E27FC236}">
                <a16:creationId xmlns:a16="http://schemas.microsoft.com/office/drawing/2014/main" id="{89042E9C-510D-429D-99C9-4557D182EF3E}"/>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57225" y="2839581"/>
            <a:ext cx="4962525" cy="2692169"/>
          </a:xfrm>
          <a:prstGeom prst="rect">
            <a:avLst/>
          </a:prstGeom>
        </p:spPr>
      </p:pic>
      <p:sp>
        <p:nvSpPr>
          <p:cNvPr id="3" name="Content Placeholder 2">
            <a:extLst>
              <a:ext uri="{FF2B5EF4-FFF2-40B4-BE49-F238E27FC236}">
                <a16:creationId xmlns:a16="http://schemas.microsoft.com/office/drawing/2014/main" id="{AD69B08C-E72D-44B3-8887-544B0C318708}"/>
              </a:ext>
            </a:extLst>
          </p:cNvPr>
          <p:cNvSpPr>
            <a:spLocks noGrp="1"/>
          </p:cNvSpPr>
          <p:nvPr>
            <p:ph idx="1"/>
          </p:nvPr>
        </p:nvSpPr>
        <p:spPr>
          <a:xfrm>
            <a:off x="6335805" y="1554480"/>
            <a:ext cx="5597115" cy="4671699"/>
          </a:xfrm>
        </p:spPr>
        <p:txBody>
          <a:bodyPr>
            <a:normAutofit/>
          </a:bodyPr>
          <a:lstStyle/>
          <a:p>
            <a:pPr>
              <a:lnSpc>
                <a:spcPct val="90000"/>
              </a:lnSpc>
            </a:pPr>
            <a:r>
              <a:rPr lang="en-US" dirty="0"/>
              <a:t>Document known hazards and locations</a:t>
            </a:r>
          </a:p>
          <a:p>
            <a:pPr>
              <a:lnSpc>
                <a:spcPct val="90000"/>
              </a:lnSpc>
            </a:pPr>
            <a:r>
              <a:rPr lang="en-US" dirty="0"/>
              <a:t>Add new hazards as you notice them throughout the season</a:t>
            </a:r>
          </a:p>
          <a:p>
            <a:pPr>
              <a:lnSpc>
                <a:spcPct val="90000"/>
              </a:lnSpc>
            </a:pPr>
            <a:r>
              <a:rPr lang="en-US" dirty="0"/>
              <a:t>Always review the hazards on your route before beginning your shift</a:t>
            </a:r>
          </a:p>
          <a:p>
            <a:pPr marL="304800" lvl="1" indent="-304800">
              <a:lnSpc>
                <a:spcPct val="90000"/>
              </a:lnSpc>
            </a:pPr>
            <a:r>
              <a:rPr lang="en-US" sz="2800" dirty="0"/>
              <a:t>New hazards may be marked</a:t>
            </a:r>
          </a:p>
        </p:txBody>
      </p:sp>
    </p:spTree>
    <p:extLst>
      <p:ext uri="{BB962C8B-B14F-4D97-AF65-F5344CB8AC3E}">
        <p14:creationId xmlns:p14="http://schemas.microsoft.com/office/powerpoint/2010/main" val="18066283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58DB8-08D5-4C79-A882-65794D2E60C8}"/>
              </a:ext>
            </a:extLst>
          </p:cNvPr>
          <p:cNvSpPr>
            <a:spLocks noGrp="1"/>
          </p:cNvSpPr>
          <p:nvPr>
            <p:ph type="title"/>
          </p:nvPr>
        </p:nvSpPr>
        <p:spPr/>
        <p:txBody>
          <a:bodyPr/>
          <a:lstStyle/>
          <a:p>
            <a:r>
              <a:rPr lang="en-US" dirty="0"/>
              <a:t>Check on Learning #2: Hidden Objects</a:t>
            </a:r>
          </a:p>
        </p:txBody>
      </p:sp>
      <p:sp>
        <p:nvSpPr>
          <p:cNvPr id="3" name="Content Placeholder 2">
            <a:extLst>
              <a:ext uri="{FF2B5EF4-FFF2-40B4-BE49-F238E27FC236}">
                <a16:creationId xmlns:a16="http://schemas.microsoft.com/office/drawing/2014/main" id="{4474D34A-BBAA-4B2A-A320-8AF9F2B44F5A}"/>
              </a:ext>
            </a:extLst>
          </p:cNvPr>
          <p:cNvSpPr>
            <a:spLocks noGrp="1"/>
          </p:cNvSpPr>
          <p:nvPr>
            <p:ph idx="1"/>
          </p:nvPr>
        </p:nvSpPr>
        <p:spPr/>
        <p:txBody>
          <a:bodyPr/>
          <a:lstStyle/>
          <a:p>
            <a:pPr marL="0" indent="0">
              <a:buNone/>
            </a:pPr>
            <a:r>
              <a:rPr lang="en-US" dirty="0"/>
              <a:t>Which of these strategies will help prevent fixed object strikes?</a:t>
            </a:r>
          </a:p>
          <a:p>
            <a:pPr marL="838350" lvl="1" indent="-514350">
              <a:buFont typeface="+mj-lt"/>
              <a:buAutoNum type="alphaUcPeriod"/>
            </a:pPr>
            <a:r>
              <a:rPr lang="en-US" dirty="0"/>
              <a:t>Mark known objects with delineator posts</a:t>
            </a:r>
          </a:p>
          <a:p>
            <a:pPr marL="838350" lvl="1" indent="-514350">
              <a:buFont typeface="+mj-lt"/>
              <a:buAutoNum type="alphaUcPeriod"/>
            </a:pPr>
            <a:r>
              <a:rPr lang="en-US" dirty="0"/>
              <a:t>Document known hazards and locations</a:t>
            </a:r>
          </a:p>
          <a:p>
            <a:pPr marL="838350" lvl="1" indent="-514350">
              <a:buFont typeface="+mj-lt"/>
              <a:buAutoNum type="alphaUcPeriod"/>
            </a:pPr>
            <a:r>
              <a:rPr lang="en-US" dirty="0"/>
              <a:t>Get to know your route before a winter storm</a:t>
            </a:r>
          </a:p>
          <a:p>
            <a:pPr marL="838350" lvl="1" indent="-514350">
              <a:buFont typeface="+mj-lt"/>
              <a:buAutoNum type="alphaUcPeriod"/>
            </a:pPr>
            <a:r>
              <a:rPr lang="en-US" dirty="0"/>
              <a:t>All the above</a:t>
            </a:r>
          </a:p>
        </p:txBody>
      </p:sp>
    </p:spTree>
    <p:extLst>
      <p:ext uri="{BB962C8B-B14F-4D97-AF65-F5344CB8AC3E}">
        <p14:creationId xmlns:p14="http://schemas.microsoft.com/office/powerpoint/2010/main" val="32123351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58DB8-08D5-4C79-A882-65794D2E60C8}"/>
              </a:ext>
            </a:extLst>
          </p:cNvPr>
          <p:cNvSpPr>
            <a:spLocks noGrp="1"/>
          </p:cNvSpPr>
          <p:nvPr>
            <p:ph type="title"/>
          </p:nvPr>
        </p:nvSpPr>
        <p:spPr/>
        <p:txBody>
          <a:bodyPr/>
          <a:lstStyle/>
          <a:p>
            <a:r>
              <a:rPr lang="en-US" dirty="0"/>
              <a:t>Check on Learning #2: Hidden Objects</a:t>
            </a:r>
          </a:p>
        </p:txBody>
      </p:sp>
      <p:sp>
        <p:nvSpPr>
          <p:cNvPr id="3" name="Content Placeholder 2">
            <a:extLst>
              <a:ext uri="{FF2B5EF4-FFF2-40B4-BE49-F238E27FC236}">
                <a16:creationId xmlns:a16="http://schemas.microsoft.com/office/drawing/2014/main" id="{4474D34A-BBAA-4B2A-A320-8AF9F2B44F5A}"/>
              </a:ext>
            </a:extLst>
          </p:cNvPr>
          <p:cNvSpPr>
            <a:spLocks noGrp="1"/>
          </p:cNvSpPr>
          <p:nvPr>
            <p:ph idx="1"/>
          </p:nvPr>
        </p:nvSpPr>
        <p:spPr/>
        <p:txBody>
          <a:bodyPr/>
          <a:lstStyle/>
          <a:p>
            <a:pPr marL="0" indent="0">
              <a:buNone/>
            </a:pPr>
            <a:r>
              <a:rPr lang="en-US" dirty="0"/>
              <a:t>What is a strategy to help prevent fixed object strikes?</a:t>
            </a:r>
          </a:p>
          <a:p>
            <a:pPr marL="838350" lvl="1" indent="-514350">
              <a:buFont typeface="+mj-lt"/>
              <a:buAutoNum type="alphaUcPeriod"/>
            </a:pPr>
            <a:r>
              <a:rPr lang="en-US" dirty="0">
                <a:solidFill>
                  <a:schemeClr val="bg1">
                    <a:lumMod val="85000"/>
                  </a:schemeClr>
                </a:solidFill>
              </a:rPr>
              <a:t>Mark known objects with delineator posts</a:t>
            </a:r>
          </a:p>
          <a:p>
            <a:pPr marL="838350" lvl="1" indent="-514350">
              <a:buFont typeface="+mj-lt"/>
              <a:buAutoNum type="alphaUcPeriod"/>
            </a:pPr>
            <a:r>
              <a:rPr lang="en-US" dirty="0">
                <a:solidFill>
                  <a:schemeClr val="bg1">
                    <a:lumMod val="85000"/>
                  </a:schemeClr>
                </a:solidFill>
              </a:rPr>
              <a:t>Document known hazards and locations</a:t>
            </a:r>
          </a:p>
          <a:p>
            <a:pPr marL="838350" lvl="1" indent="-514350">
              <a:buFont typeface="+mj-lt"/>
              <a:buAutoNum type="alphaUcPeriod"/>
            </a:pPr>
            <a:r>
              <a:rPr lang="en-US" dirty="0">
                <a:solidFill>
                  <a:schemeClr val="bg1">
                    <a:lumMod val="85000"/>
                  </a:schemeClr>
                </a:solidFill>
              </a:rPr>
              <a:t>Get to know your route before a winter storm</a:t>
            </a:r>
          </a:p>
          <a:p>
            <a:pPr marL="838350" lvl="1" indent="-514350">
              <a:buFont typeface="+mj-lt"/>
              <a:buAutoNum type="alphaUcPeriod"/>
            </a:pPr>
            <a:r>
              <a:rPr lang="en-US" dirty="0">
                <a:solidFill>
                  <a:srgbClr val="FF0000"/>
                </a:solidFill>
              </a:rPr>
              <a:t>All the above</a:t>
            </a:r>
          </a:p>
        </p:txBody>
      </p:sp>
    </p:spTree>
    <p:extLst>
      <p:ext uri="{BB962C8B-B14F-4D97-AF65-F5344CB8AC3E}">
        <p14:creationId xmlns:p14="http://schemas.microsoft.com/office/powerpoint/2010/main" val="27999920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97C8F-1010-40A8-B39E-4016FDD40158}"/>
              </a:ext>
            </a:extLst>
          </p:cNvPr>
          <p:cNvSpPr>
            <a:spLocks noGrp="1"/>
          </p:cNvSpPr>
          <p:nvPr>
            <p:ph type="title"/>
          </p:nvPr>
        </p:nvSpPr>
        <p:spPr>
          <a:xfrm>
            <a:off x="581192" y="702156"/>
            <a:ext cx="11029616" cy="1013800"/>
          </a:xfrm>
        </p:spPr>
        <p:txBody>
          <a:bodyPr>
            <a:normAutofit/>
          </a:bodyPr>
          <a:lstStyle/>
          <a:p>
            <a:r>
              <a:rPr lang="en-US" dirty="0"/>
              <a:t>Responding to Fixed Object Hazards</a:t>
            </a:r>
          </a:p>
        </p:txBody>
      </p:sp>
      <p:sp>
        <p:nvSpPr>
          <p:cNvPr id="16" name="Rectangle 15">
            <a:extLst>
              <a:ext uri="{FF2B5EF4-FFF2-40B4-BE49-F238E27FC236}">
                <a16:creationId xmlns:a16="http://schemas.microsoft.com/office/drawing/2014/main" id="{FF48D04A-B18A-4669-86FA-1F7C104C46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2180496"/>
            <a:ext cx="5404639" cy="4045683"/>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picture containing object, ball&#10;&#10;Description automatically generated">
            <a:extLst>
              <a:ext uri="{FF2B5EF4-FFF2-40B4-BE49-F238E27FC236}">
                <a16:creationId xmlns:a16="http://schemas.microsoft.com/office/drawing/2014/main" id="{36BB1E7A-6663-406D-991A-4FBCEF148D06}"/>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r="-3" b="1950"/>
          <a:stretch/>
        </p:blipFill>
        <p:spPr>
          <a:xfrm>
            <a:off x="657225" y="2361056"/>
            <a:ext cx="4962525" cy="3649219"/>
          </a:xfrm>
          <a:prstGeom prst="rect">
            <a:avLst/>
          </a:prstGeom>
        </p:spPr>
      </p:pic>
      <p:sp>
        <p:nvSpPr>
          <p:cNvPr id="3" name="Content Placeholder 2">
            <a:extLst>
              <a:ext uri="{FF2B5EF4-FFF2-40B4-BE49-F238E27FC236}">
                <a16:creationId xmlns:a16="http://schemas.microsoft.com/office/drawing/2014/main" id="{55C51F1D-F580-479B-ABAD-5ACB84ADD98A}"/>
              </a:ext>
            </a:extLst>
          </p:cNvPr>
          <p:cNvSpPr>
            <a:spLocks noGrp="1"/>
          </p:cNvSpPr>
          <p:nvPr>
            <p:ph idx="1"/>
          </p:nvPr>
        </p:nvSpPr>
        <p:spPr>
          <a:xfrm>
            <a:off x="6335805" y="1840230"/>
            <a:ext cx="5275001" cy="4385949"/>
          </a:xfrm>
        </p:spPr>
        <p:txBody>
          <a:bodyPr>
            <a:normAutofit/>
          </a:bodyPr>
          <a:lstStyle/>
          <a:p>
            <a:r>
              <a:rPr lang="en-US" dirty="0"/>
              <a:t>Do not overcompensate</a:t>
            </a:r>
          </a:p>
          <a:p>
            <a:pPr lvl="1"/>
            <a:r>
              <a:rPr lang="en-US" dirty="0"/>
              <a:t>Remain calm</a:t>
            </a:r>
          </a:p>
          <a:p>
            <a:pPr lvl="1"/>
            <a:r>
              <a:rPr lang="en-US" dirty="0"/>
              <a:t>Slow acceleration or deceleration</a:t>
            </a:r>
          </a:p>
          <a:p>
            <a:pPr lvl="1"/>
            <a:r>
              <a:rPr lang="en-US" dirty="0"/>
              <a:t>Smooth steering wheel movements</a:t>
            </a:r>
          </a:p>
          <a:p>
            <a:r>
              <a:rPr lang="en-US" dirty="0"/>
              <a:t>Remove foot from accelerator</a:t>
            </a:r>
          </a:p>
          <a:p>
            <a:r>
              <a:rPr lang="en-US" dirty="0"/>
              <a:t>Check mirrors</a:t>
            </a:r>
          </a:p>
          <a:p>
            <a:r>
              <a:rPr lang="en-US" dirty="0"/>
              <a:t>Adjust plow height and position</a:t>
            </a:r>
          </a:p>
        </p:txBody>
      </p:sp>
    </p:spTree>
    <p:extLst>
      <p:ext uri="{BB962C8B-B14F-4D97-AF65-F5344CB8AC3E}">
        <p14:creationId xmlns:p14="http://schemas.microsoft.com/office/powerpoint/2010/main" val="2652957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51445-8BB2-40CA-B94F-B5640499D689}"/>
              </a:ext>
            </a:extLst>
          </p:cNvPr>
          <p:cNvSpPr>
            <a:spLocks noGrp="1"/>
          </p:cNvSpPr>
          <p:nvPr>
            <p:ph type="title"/>
          </p:nvPr>
        </p:nvSpPr>
        <p:spPr/>
        <p:txBody>
          <a:bodyPr>
            <a:normAutofit/>
          </a:bodyPr>
          <a:lstStyle/>
          <a:p>
            <a:r>
              <a:rPr lang="en-US" sz="3200" dirty="0"/>
              <a:t>Training Overview</a:t>
            </a:r>
          </a:p>
        </p:txBody>
      </p:sp>
      <p:sp>
        <p:nvSpPr>
          <p:cNvPr id="3" name="Content Placeholder 2">
            <a:extLst>
              <a:ext uri="{FF2B5EF4-FFF2-40B4-BE49-F238E27FC236}">
                <a16:creationId xmlns:a16="http://schemas.microsoft.com/office/drawing/2014/main" id="{F46AC9B6-EB57-4C2E-B2FD-69D94C398104}"/>
              </a:ext>
            </a:extLst>
          </p:cNvPr>
          <p:cNvSpPr>
            <a:spLocks noGrp="1"/>
          </p:cNvSpPr>
          <p:nvPr>
            <p:ph idx="1"/>
          </p:nvPr>
        </p:nvSpPr>
        <p:spPr/>
        <p:txBody>
          <a:bodyPr>
            <a:normAutofit/>
          </a:bodyPr>
          <a:lstStyle/>
          <a:p>
            <a:r>
              <a:rPr lang="en-US" sz="2400" dirty="0"/>
              <a:t>Introduction</a:t>
            </a:r>
          </a:p>
          <a:p>
            <a:r>
              <a:rPr lang="en-US" sz="2400" dirty="0"/>
              <a:t>Strategies you can use to prevent crashes</a:t>
            </a:r>
          </a:p>
          <a:p>
            <a:pPr lvl="1"/>
            <a:r>
              <a:rPr lang="en-US" sz="2000" dirty="0"/>
              <a:t>Hazard identification</a:t>
            </a:r>
          </a:p>
          <a:p>
            <a:pPr lvl="1"/>
            <a:r>
              <a:rPr lang="en-US" sz="2000" dirty="0"/>
              <a:t>Proper backing</a:t>
            </a:r>
          </a:p>
          <a:p>
            <a:pPr lvl="1"/>
            <a:r>
              <a:rPr lang="en-US" sz="2000" dirty="0"/>
              <a:t>Limiting distractions</a:t>
            </a:r>
          </a:p>
          <a:p>
            <a:pPr lvl="1"/>
            <a:r>
              <a:rPr lang="en-US" sz="2000" dirty="0"/>
              <a:t>Fatigue management</a:t>
            </a:r>
          </a:p>
          <a:p>
            <a:r>
              <a:rPr lang="en-US" sz="2400" dirty="0"/>
              <a:t>Summary</a:t>
            </a:r>
          </a:p>
        </p:txBody>
      </p:sp>
      <p:pic>
        <p:nvPicPr>
          <p:cNvPr id="5" name="Picture 4" descr="A picture containing snow, outdoor, water, mountain&#10;&#10;Description automatically generated">
            <a:extLst>
              <a:ext uri="{FF2B5EF4-FFF2-40B4-BE49-F238E27FC236}">
                <a16:creationId xmlns:a16="http://schemas.microsoft.com/office/drawing/2014/main" id="{572B2B22-C5EC-403B-801E-E6FFCB866CDE}"/>
              </a:ext>
            </a:extLst>
          </p:cNvPr>
          <p:cNvPicPr>
            <a:picLocks noChangeAspect="1"/>
          </p:cNvPicPr>
          <p:nvPr/>
        </p:nvPicPr>
        <p:blipFill>
          <a:blip r:embed="rId3"/>
          <a:stretch>
            <a:fillRect/>
          </a:stretch>
        </p:blipFill>
        <p:spPr>
          <a:xfrm>
            <a:off x="6527598" y="2353465"/>
            <a:ext cx="5258001" cy="3505334"/>
          </a:xfrm>
          <a:prstGeom prst="rect">
            <a:avLst/>
          </a:prstGeom>
        </p:spPr>
      </p:pic>
    </p:spTree>
    <p:extLst>
      <p:ext uri="{BB962C8B-B14F-4D97-AF65-F5344CB8AC3E}">
        <p14:creationId xmlns:p14="http://schemas.microsoft.com/office/powerpoint/2010/main" val="4124300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CED7894-4F62-4A6C-8DB5-DB5BE08E9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5BBB90F7-0EBB-4EA1-948E-24141B3EEDD1}"/>
              </a:ext>
            </a:extLst>
          </p:cNvPr>
          <p:cNvSpPr>
            <a:spLocks noGrp="1"/>
          </p:cNvSpPr>
          <p:nvPr>
            <p:ph type="title"/>
          </p:nvPr>
        </p:nvSpPr>
        <p:spPr>
          <a:xfrm>
            <a:off x="609906" y="702155"/>
            <a:ext cx="3568661" cy="1269713"/>
          </a:xfrm>
        </p:spPr>
        <p:txBody>
          <a:bodyPr>
            <a:normAutofit/>
          </a:bodyPr>
          <a:lstStyle/>
          <a:p>
            <a:r>
              <a:rPr lang="en-US" dirty="0">
                <a:solidFill>
                  <a:schemeClr val="tx2"/>
                </a:solidFill>
              </a:rPr>
              <a:t>Safe Operating Speeds</a:t>
            </a:r>
          </a:p>
        </p:txBody>
      </p:sp>
      <p:sp>
        <p:nvSpPr>
          <p:cNvPr id="13" name="Rectangle 12">
            <a:extLst>
              <a:ext uri="{FF2B5EF4-FFF2-40B4-BE49-F238E27FC236}">
                <a16:creationId xmlns:a16="http://schemas.microsoft.com/office/drawing/2014/main" id="{E536F3B4-50F6-4C52-8F76-4EB1214719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620" y="457200"/>
            <a:ext cx="3511233" cy="9143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335CAEA6-81AF-4991-B529-9B2EBA9306FE}"/>
              </a:ext>
            </a:extLst>
          </p:cNvPr>
          <p:cNvSpPr>
            <a:spLocks noGrp="1"/>
          </p:cNvSpPr>
          <p:nvPr>
            <p:ph idx="1"/>
          </p:nvPr>
        </p:nvSpPr>
        <p:spPr>
          <a:xfrm>
            <a:off x="377190" y="1961805"/>
            <a:ext cx="3801377" cy="3158835"/>
          </a:xfrm>
        </p:spPr>
        <p:txBody>
          <a:bodyPr>
            <a:normAutofit/>
          </a:bodyPr>
          <a:lstStyle/>
          <a:p>
            <a:pPr>
              <a:lnSpc>
                <a:spcPct val="90000"/>
              </a:lnSpc>
            </a:pPr>
            <a:r>
              <a:rPr lang="en-US" sz="2200" dirty="0"/>
              <a:t>Drive according to  conditions</a:t>
            </a:r>
          </a:p>
          <a:p>
            <a:pPr>
              <a:lnSpc>
                <a:spcPct val="90000"/>
              </a:lnSpc>
            </a:pPr>
            <a:r>
              <a:rPr lang="en-US" sz="2200" dirty="0"/>
              <a:t>Review your agencies’ policies on plowing speeds</a:t>
            </a:r>
          </a:p>
          <a:p>
            <a:pPr>
              <a:lnSpc>
                <a:spcPct val="90000"/>
              </a:lnSpc>
            </a:pPr>
            <a:r>
              <a:rPr lang="en-US" sz="2200" dirty="0"/>
              <a:t>Recommend maximum of 30 mph while plowing in most situations</a:t>
            </a:r>
          </a:p>
        </p:txBody>
      </p:sp>
      <p:pic>
        <p:nvPicPr>
          <p:cNvPr id="5" name="Picture 4" descr="A sign on the side of the street&#10;&#10;Description automatically generated">
            <a:extLst>
              <a:ext uri="{FF2B5EF4-FFF2-40B4-BE49-F238E27FC236}">
                <a16:creationId xmlns:a16="http://schemas.microsoft.com/office/drawing/2014/main" id="{C4405E13-4861-4426-BB18-D8616C90C80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4654296" y="1090856"/>
            <a:ext cx="6735272" cy="4495794"/>
          </a:xfrm>
          <a:prstGeom prst="rect">
            <a:avLst/>
          </a:prstGeom>
        </p:spPr>
      </p:pic>
    </p:spTree>
    <p:extLst>
      <p:ext uri="{BB962C8B-B14F-4D97-AF65-F5344CB8AC3E}">
        <p14:creationId xmlns:p14="http://schemas.microsoft.com/office/powerpoint/2010/main" val="3661578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8C150-84C5-4CD6-A5B0-447EECCC9504}"/>
              </a:ext>
            </a:extLst>
          </p:cNvPr>
          <p:cNvSpPr>
            <a:spLocks noGrp="1"/>
          </p:cNvSpPr>
          <p:nvPr>
            <p:ph type="title"/>
          </p:nvPr>
        </p:nvSpPr>
        <p:spPr/>
        <p:txBody>
          <a:bodyPr/>
          <a:lstStyle/>
          <a:p>
            <a:r>
              <a:rPr lang="en-US" dirty="0"/>
              <a:t>Other strategies to Prevent Fixed Object Strikes</a:t>
            </a:r>
          </a:p>
        </p:txBody>
      </p:sp>
      <p:sp>
        <p:nvSpPr>
          <p:cNvPr id="3" name="Content Placeholder 2">
            <a:extLst>
              <a:ext uri="{FF2B5EF4-FFF2-40B4-BE49-F238E27FC236}">
                <a16:creationId xmlns:a16="http://schemas.microsoft.com/office/drawing/2014/main" id="{3AC0C224-8D05-4860-B3B7-6C10E3DC0F94}"/>
              </a:ext>
            </a:extLst>
          </p:cNvPr>
          <p:cNvSpPr>
            <a:spLocks noGrp="1"/>
          </p:cNvSpPr>
          <p:nvPr>
            <p:ph idx="1"/>
          </p:nvPr>
        </p:nvSpPr>
        <p:spPr>
          <a:xfrm>
            <a:off x="581193" y="2180496"/>
            <a:ext cx="5403972" cy="3678303"/>
          </a:xfrm>
        </p:spPr>
        <p:txBody>
          <a:bodyPr/>
          <a:lstStyle/>
          <a:p>
            <a:r>
              <a:rPr lang="en-US" dirty="0"/>
              <a:t>Be familiar with all your equipment before a storm</a:t>
            </a:r>
          </a:p>
          <a:p>
            <a:r>
              <a:rPr lang="en-US" dirty="0"/>
              <a:t>Proactively adjust the plow</a:t>
            </a:r>
          </a:p>
          <a:p>
            <a:r>
              <a:rPr lang="en-US" dirty="0"/>
              <a:t>Plow only on paved surfaces</a:t>
            </a:r>
          </a:p>
          <a:p>
            <a:r>
              <a:rPr lang="en-US" dirty="0"/>
              <a:t>Don’t push the edge line</a:t>
            </a:r>
          </a:p>
        </p:txBody>
      </p:sp>
      <p:pic>
        <p:nvPicPr>
          <p:cNvPr id="7" name="Picture 6" descr="A truck traveling down a snow covered slope&#10;&#10;Description automatically generated">
            <a:extLst>
              <a:ext uri="{FF2B5EF4-FFF2-40B4-BE49-F238E27FC236}">
                <a16:creationId xmlns:a16="http://schemas.microsoft.com/office/drawing/2014/main" id="{825C8CB7-D08B-45FB-9A83-80D4DFE99A3C}"/>
              </a:ext>
            </a:extLst>
          </p:cNvPr>
          <p:cNvPicPr>
            <a:picLocks noChangeAspect="1"/>
          </p:cNvPicPr>
          <p:nvPr/>
        </p:nvPicPr>
        <p:blipFill>
          <a:blip r:embed="rId3"/>
          <a:stretch>
            <a:fillRect/>
          </a:stretch>
        </p:blipFill>
        <p:spPr>
          <a:xfrm>
            <a:off x="6383673" y="2305147"/>
            <a:ext cx="5227134" cy="3429000"/>
          </a:xfrm>
          <a:prstGeom prst="rect">
            <a:avLst/>
          </a:prstGeom>
        </p:spPr>
      </p:pic>
    </p:spTree>
    <p:extLst>
      <p:ext uri="{BB962C8B-B14F-4D97-AF65-F5344CB8AC3E}">
        <p14:creationId xmlns:p14="http://schemas.microsoft.com/office/powerpoint/2010/main" val="30079756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E5C1DEE1-247B-442A-A58D-EB99DD24503B}"/>
              </a:ext>
            </a:extLst>
          </p:cNvPr>
          <p:cNvSpPr>
            <a:spLocks noGrp="1"/>
          </p:cNvSpPr>
          <p:nvPr>
            <p:ph type="title"/>
          </p:nvPr>
        </p:nvSpPr>
        <p:spPr>
          <a:xfrm>
            <a:off x="2290355" y="4567911"/>
            <a:ext cx="9337871" cy="1310376"/>
          </a:xfrm>
        </p:spPr>
        <p:txBody>
          <a:bodyPr/>
          <a:lstStyle/>
          <a:p>
            <a:r>
              <a:rPr lang="en-US" dirty="0">
                <a:solidFill>
                  <a:schemeClr val="bg1"/>
                </a:solidFill>
              </a:rPr>
              <a:t>Safe Backing </a:t>
            </a:r>
          </a:p>
        </p:txBody>
      </p:sp>
    </p:spTree>
    <p:extLst>
      <p:ext uri="{BB962C8B-B14F-4D97-AF65-F5344CB8AC3E}">
        <p14:creationId xmlns:p14="http://schemas.microsoft.com/office/powerpoint/2010/main" val="19387624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3990EBC-A9FA-45E6-9512-42CDE3A99632}"/>
              </a:ext>
            </a:extLst>
          </p:cNvPr>
          <p:cNvSpPr>
            <a:spLocks noGrp="1"/>
          </p:cNvSpPr>
          <p:nvPr>
            <p:ph type="title"/>
          </p:nvPr>
        </p:nvSpPr>
        <p:spPr/>
        <p:txBody>
          <a:bodyPr/>
          <a:lstStyle/>
          <a:p>
            <a:r>
              <a:rPr lang="en-US" dirty="0"/>
              <a:t>Common Causes of Backing Crashes</a:t>
            </a:r>
          </a:p>
        </p:txBody>
      </p:sp>
      <p:sp>
        <p:nvSpPr>
          <p:cNvPr id="5" name="Content Placeholder 4">
            <a:extLst>
              <a:ext uri="{FF2B5EF4-FFF2-40B4-BE49-F238E27FC236}">
                <a16:creationId xmlns:a16="http://schemas.microsoft.com/office/drawing/2014/main" id="{801ACAF1-DC64-4A69-BF88-13444F844037}"/>
              </a:ext>
            </a:extLst>
          </p:cNvPr>
          <p:cNvSpPr>
            <a:spLocks noGrp="1"/>
          </p:cNvSpPr>
          <p:nvPr>
            <p:ph idx="1"/>
          </p:nvPr>
        </p:nvSpPr>
        <p:spPr/>
        <p:txBody>
          <a:bodyPr/>
          <a:lstStyle/>
          <a:p>
            <a:r>
              <a:rPr lang="en-US" dirty="0"/>
              <a:t>Backing crashes are almost always preventable!</a:t>
            </a:r>
          </a:p>
          <a:p>
            <a:r>
              <a:rPr lang="en-US" dirty="0"/>
              <a:t>Causes</a:t>
            </a:r>
          </a:p>
          <a:p>
            <a:pPr lvl="1"/>
            <a:r>
              <a:rPr lang="en-US" dirty="0"/>
              <a:t>Fatigue</a:t>
            </a:r>
          </a:p>
          <a:p>
            <a:pPr lvl="1"/>
            <a:r>
              <a:rPr lang="en-US" dirty="0"/>
              <a:t>Impatient</a:t>
            </a:r>
          </a:p>
          <a:p>
            <a:pPr lvl="1"/>
            <a:r>
              <a:rPr lang="en-US" dirty="0"/>
              <a:t>Distraction</a:t>
            </a:r>
          </a:p>
          <a:p>
            <a:pPr lvl="1"/>
            <a:r>
              <a:rPr lang="en-US" dirty="0"/>
              <a:t>Poor Visibility</a:t>
            </a:r>
          </a:p>
        </p:txBody>
      </p:sp>
      <p:pic>
        <p:nvPicPr>
          <p:cNvPr id="3" name="Picture 2" descr="A picture containing food&#10;&#10;Description automatically generated">
            <a:extLst>
              <a:ext uri="{FF2B5EF4-FFF2-40B4-BE49-F238E27FC236}">
                <a16:creationId xmlns:a16="http://schemas.microsoft.com/office/drawing/2014/main" id="{A8757726-B6B1-4473-A1A0-814B9BE8D469}"/>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384227" y="2322792"/>
            <a:ext cx="2857500" cy="3305175"/>
          </a:xfrm>
          <a:prstGeom prst="rect">
            <a:avLst/>
          </a:prstGeom>
        </p:spPr>
      </p:pic>
    </p:spTree>
    <p:extLst>
      <p:ext uri="{BB962C8B-B14F-4D97-AF65-F5344CB8AC3E}">
        <p14:creationId xmlns:p14="http://schemas.microsoft.com/office/powerpoint/2010/main" val="33442641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2B805-5316-4F63-8EFE-957376691EF4}"/>
              </a:ext>
            </a:extLst>
          </p:cNvPr>
          <p:cNvSpPr>
            <a:spLocks noGrp="1"/>
          </p:cNvSpPr>
          <p:nvPr>
            <p:ph type="title"/>
          </p:nvPr>
        </p:nvSpPr>
        <p:spPr/>
        <p:txBody>
          <a:bodyPr/>
          <a:lstStyle/>
          <a:p>
            <a:r>
              <a:rPr lang="en-US" dirty="0"/>
              <a:t>Common Backing Crash</a:t>
            </a:r>
          </a:p>
        </p:txBody>
      </p:sp>
      <p:pic>
        <p:nvPicPr>
          <p:cNvPr id="6" name="Snowplow_Backup Crash">
            <a:hlinkClick r:id="" action="ppaction://media"/>
            <a:extLst>
              <a:ext uri="{FF2B5EF4-FFF2-40B4-BE49-F238E27FC236}">
                <a16:creationId xmlns:a16="http://schemas.microsoft.com/office/drawing/2014/main" id="{8F0FBB06-0AA3-4C7C-A56D-936A48C97CB9}"/>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3587750" y="2181225"/>
            <a:ext cx="5016500" cy="3678238"/>
          </a:xfrm>
        </p:spPr>
      </p:pic>
    </p:spTree>
    <p:extLst>
      <p:ext uri="{BB962C8B-B14F-4D97-AF65-F5344CB8AC3E}">
        <p14:creationId xmlns:p14="http://schemas.microsoft.com/office/powerpoint/2010/main" val="409914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40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8A6E4-388F-4FF5-B3C2-958E7C7B3BDF}"/>
              </a:ext>
            </a:extLst>
          </p:cNvPr>
          <p:cNvSpPr>
            <a:spLocks noGrp="1"/>
          </p:cNvSpPr>
          <p:nvPr>
            <p:ph type="title"/>
          </p:nvPr>
        </p:nvSpPr>
        <p:spPr/>
        <p:txBody>
          <a:bodyPr/>
          <a:lstStyle/>
          <a:p>
            <a:r>
              <a:rPr lang="en-US" dirty="0"/>
              <a:t>How could you have prevented that crash?</a:t>
            </a:r>
          </a:p>
        </p:txBody>
      </p:sp>
      <p:sp>
        <p:nvSpPr>
          <p:cNvPr id="3" name="Content Placeholder 2">
            <a:extLst>
              <a:ext uri="{FF2B5EF4-FFF2-40B4-BE49-F238E27FC236}">
                <a16:creationId xmlns:a16="http://schemas.microsoft.com/office/drawing/2014/main" id="{7188D7BC-AB4F-45E5-A38A-B891061C91BC}"/>
              </a:ext>
            </a:extLst>
          </p:cNvPr>
          <p:cNvSpPr>
            <a:spLocks noGrp="1"/>
          </p:cNvSpPr>
          <p:nvPr>
            <p:ph idx="1"/>
          </p:nvPr>
        </p:nvSpPr>
        <p:spPr/>
        <p:txBody>
          <a:bodyPr/>
          <a:lstStyle/>
          <a:p>
            <a:r>
              <a:rPr lang="en-US" dirty="0"/>
              <a:t>Why do you think that crash occurred?</a:t>
            </a:r>
          </a:p>
          <a:p>
            <a:r>
              <a:rPr lang="en-US" dirty="0"/>
              <a:t>What should you do different?</a:t>
            </a:r>
          </a:p>
        </p:txBody>
      </p:sp>
      <p:pic>
        <p:nvPicPr>
          <p:cNvPr id="7" name="Picture 6" descr="A close up of a logo&#10;&#10;Description automatically generated">
            <a:extLst>
              <a:ext uri="{FF2B5EF4-FFF2-40B4-BE49-F238E27FC236}">
                <a16:creationId xmlns:a16="http://schemas.microsoft.com/office/drawing/2014/main" id="{C905BA83-F7BC-4A01-A56C-9023ADB0D41F}"/>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7734362" y="1957842"/>
            <a:ext cx="2297027" cy="4019797"/>
          </a:xfrm>
          <a:prstGeom prst="rect">
            <a:avLst/>
          </a:prstGeom>
        </p:spPr>
      </p:pic>
    </p:spTree>
    <p:extLst>
      <p:ext uri="{BB962C8B-B14F-4D97-AF65-F5344CB8AC3E}">
        <p14:creationId xmlns:p14="http://schemas.microsoft.com/office/powerpoint/2010/main" val="1707265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FDE23-9B36-4311-B64A-8DE9EE5E894C}"/>
              </a:ext>
            </a:extLst>
          </p:cNvPr>
          <p:cNvSpPr>
            <a:spLocks noGrp="1"/>
          </p:cNvSpPr>
          <p:nvPr>
            <p:ph type="title"/>
          </p:nvPr>
        </p:nvSpPr>
        <p:spPr/>
        <p:txBody>
          <a:bodyPr/>
          <a:lstStyle/>
          <a:p>
            <a:r>
              <a:rPr lang="en-US" dirty="0"/>
              <a:t>Check on Learning #3: Backing</a:t>
            </a:r>
          </a:p>
        </p:txBody>
      </p:sp>
      <p:sp>
        <p:nvSpPr>
          <p:cNvPr id="3" name="Content Placeholder 2">
            <a:extLst>
              <a:ext uri="{FF2B5EF4-FFF2-40B4-BE49-F238E27FC236}">
                <a16:creationId xmlns:a16="http://schemas.microsoft.com/office/drawing/2014/main" id="{3F66AE3B-2FF2-423D-B910-86A6625169C9}"/>
              </a:ext>
            </a:extLst>
          </p:cNvPr>
          <p:cNvSpPr>
            <a:spLocks noGrp="1"/>
          </p:cNvSpPr>
          <p:nvPr>
            <p:ph idx="1"/>
          </p:nvPr>
        </p:nvSpPr>
        <p:spPr/>
        <p:txBody>
          <a:bodyPr/>
          <a:lstStyle/>
          <a:p>
            <a:pPr marL="0" indent="0">
              <a:buNone/>
            </a:pPr>
            <a:r>
              <a:rPr lang="en-US" dirty="0"/>
              <a:t>Nearly all backing crashes are preventable. </a:t>
            </a:r>
          </a:p>
          <a:p>
            <a:pPr marL="781200" lvl="1" indent="-457200">
              <a:buFont typeface="+mj-lt"/>
              <a:buAutoNum type="alphaUcPeriod"/>
            </a:pPr>
            <a:r>
              <a:rPr lang="en-US" dirty="0"/>
              <a:t>True</a:t>
            </a:r>
          </a:p>
          <a:p>
            <a:pPr marL="781200" lvl="1" indent="-457200">
              <a:buFont typeface="+mj-lt"/>
              <a:buAutoNum type="alphaUcPeriod"/>
            </a:pPr>
            <a:r>
              <a:rPr lang="en-US" dirty="0"/>
              <a:t>False</a:t>
            </a:r>
          </a:p>
        </p:txBody>
      </p:sp>
    </p:spTree>
    <p:extLst>
      <p:ext uri="{BB962C8B-B14F-4D97-AF65-F5344CB8AC3E}">
        <p14:creationId xmlns:p14="http://schemas.microsoft.com/office/powerpoint/2010/main" val="33835519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FDE23-9B36-4311-B64A-8DE9EE5E894C}"/>
              </a:ext>
            </a:extLst>
          </p:cNvPr>
          <p:cNvSpPr>
            <a:spLocks noGrp="1"/>
          </p:cNvSpPr>
          <p:nvPr>
            <p:ph type="title"/>
          </p:nvPr>
        </p:nvSpPr>
        <p:spPr/>
        <p:txBody>
          <a:bodyPr/>
          <a:lstStyle/>
          <a:p>
            <a:r>
              <a:rPr lang="en-US" dirty="0"/>
              <a:t>Check on Learning #3: Backing</a:t>
            </a:r>
          </a:p>
        </p:txBody>
      </p:sp>
      <p:sp>
        <p:nvSpPr>
          <p:cNvPr id="3" name="Content Placeholder 2">
            <a:extLst>
              <a:ext uri="{FF2B5EF4-FFF2-40B4-BE49-F238E27FC236}">
                <a16:creationId xmlns:a16="http://schemas.microsoft.com/office/drawing/2014/main" id="{3F66AE3B-2FF2-423D-B910-86A6625169C9}"/>
              </a:ext>
            </a:extLst>
          </p:cNvPr>
          <p:cNvSpPr>
            <a:spLocks noGrp="1"/>
          </p:cNvSpPr>
          <p:nvPr>
            <p:ph idx="1"/>
          </p:nvPr>
        </p:nvSpPr>
        <p:spPr/>
        <p:txBody>
          <a:bodyPr/>
          <a:lstStyle/>
          <a:p>
            <a:pPr marL="0" indent="0">
              <a:buNone/>
            </a:pPr>
            <a:r>
              <a:rPr lang="en-US" dirty="0"/>
              <a:t>Nearly all backing crashes are preventable. </a:t>
            </a:r>
          </a:p>
          <a:p>
            <a:pPr marL="781200" lvl="1" indent="-457200">
              <a:buFont typeface="+mj-lt"/>
              <a:buAutoNum type="alphaUcPeriod"/>
            </a:pPr>
            <a:r>
              <a:rPr lang="en-US" dirty="0">
                <a:solidFill>
                  <a:srgbClr val="FF0000"/>
                </a:solidFill>
              </a:rPr>
              <a:t>True</a:t>
            </a:r>
          </a:p>
          <a:p>
            <a:pPr marL="781200" lvl="1" indent="-457200">
              <a:buFont typeface="+mj-lt"/>
              <a:buAutoNum type="alphaUcPeriod"/>
            </a:pPr>
            <a:r>
              <a:rPr lang="en-US" dirty="0">
                <a:solidFill>
                  <a:schemeClr val="bg1">
                    <a:lumMod val="85000"/>
                  </a:schemeClr>
                </a:solidFill>
              </a:rPr>
              <a:t>False</a:t>
            </a:r>
          </a:p>
        </p:txBody>
      </p:sp>
    </p:spTree>
    <p:extLst>
      <p:ext uri="{BB962C8B-B14F-4D97-AF65-F5344CB8AC3E}">
        <p14:creationId xmlns:p14="http://schemas.microsoft.com/office/powerpoint/2010/main" val="5349136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9C9A6-8621-4726-9D26-0BFF9078BF12}"/>
              </a:ext>
            </a:extLst>
          </p:cNvPr>
          <p:cNvSpPr>
            <a:spLocks noGrp="1"/>
          </p:cNvSpPr>
          <p:nvPr>
            <p:ph type="title"/>
          </p:nvPr>
        </p:nvSpPr>
        <p:spPr/>
        <p:txBody>
          <a:bodyPr>
            <a:normAutofit/>
          </a:bodyPr>
          <a:lstStyle/>
          <a:p>
            <a:r>
              <a:rPr lang="en-US" dirty="0">
                <a:solidFill>
                  <a:srgbClr val="FFFEFF"/>
                </a:solidFill>
              </a:rPr>
              <a:t>G.O.A.L. before Backing</a:t>
            </a:r>
          </a:p>
        </p:txBody>
      </p:sp>
      <p:grpSp>
        <p:nvGrpSpPr>
          <p:cNvPr id="43" name="Group 42">
            <a:extLst>
              <a:ext uri="{FF2B5EF4-FFF2-40B4-BE49-F238E27FC236}">
                <a16:creationId xmlns:a16="http://schemas.microsoft.com/office/drawing/2014/main" id="{C8A32A97-7D87-4BD9-A818-E477A5F09F5A}"/>
              </a:ext>
            </a:extLst>
          </p:cNvPr>
          <p:cNvGrpSpPr/>
          <p:nvPr/>
        </p:nvGrpSpPr>
        <p:grpSpPr>
          <a:xfrm>
            <a:off x="2624448" y="2030681"/>
            <a:ext cx="7256257" cy="4423558"/>
            <a:chOff x="4052575" y="1717990"/>
            <a:chExt cx="8139425" cy="5002355"/>
          </a:xfrm>
        </p:grpSpPr>
        <p:pic>
          <p:nvPicPr>
            <p:cNvPr id="40" name="Picture 39" descr="A picture containing microwave, oven&#10;&#10;Description automatically generated">
              <a:extLst>
                <a:ext uri="{FF2B5EF4-FFF2-40B4-BE49-F238E27FC236}">
                  <a16:creationId xmlns:a16="http://schemas.microsoft.com/office/drawing/2014/main" id="{DABC02EC-5A14-442C-9E68-700BBDC1C286}"/>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4052575" y="1717990"/>
              <a:ext cx="8139425" cy="5002355"/>
            </a:xfrm>
            <a:prstGeom prst="rect">
              <a:avLst/>
            </a:prstGeom>
          </p:spPr>
        </p:pic>
        <p:grpSp>
          <p:nvGrpSpPr>
            <p:cNvPr id="42" name="Group 41">
              <a:extLst>
                <a:ext uri="{FF2B5EF4-FFF2-40B4-BE49-F238E27FC236}">
                  <a16:creationId xmlns:a16="http://schemas.microsoft.com/office/drawing/2014/main" id="{A0EB176C-A1EF-481F-A777-43BD90866FD4}"/>
                </a:ext>
              </a:extLst>
            </p:cNvPr>
            <p:cNvGrpSpPr/>
            <p:nvPr/>
          </p:nvGrpSpPr>
          <p:grpSpPr>
            <a:xfrm>
              <a:off x="4585402" y="2234009"/>
              <a:ext cx="7093406" cy="3355913"/>
              <a:chOff x="4585402" y="2234009"/>
              <a:chExt cx="7093406" cy="3355913"/>
            </a:xfrm>
          </p:grpSpPr>
          <p:sp>
            <p:nvSpPr>
              <p:cNvPr id="35" name="TextBox 34">
                <a:extLst>
                  <a:ext uri="{FF2B5EF4-FFF2-40B4-BE49-F238E27FC236}">
                    <a16:creationId xmlns:a16="http://schemas.microsoft.com/office/drawing/2014/main" id="{A3770A96-7B23-49F1-801F-C874333151CC}"/>
                  </a:ext>
                </a:extLst>
              </p:cNvPr>
              <p:cNvSpPr txBox="1"/>
              <p:nvPr/>
            </p:nvSpPr>
            <p:spPr>
              <a:xfrm>
                <a:off x="6096000" y="2234009"/>
                <a:ext cx="4380429" cy="1323439"/>
              </a:xfrm>
              <a:prstGeom prst="rect">
                <a:avLst/>
              </a:prstGeom>
              <a:noFill/>
            </p:spPr>
            <p:txBody>
              <a:bodyPr wrap="square" rtlCol="0">
                <a:spAutoFit/>
              </a:bodyPr>
              <a:lstStyle/>
              <a:p>
                <a:r>
                  <a:rPr lang="en-US" sz="8000" dirty="0"/>
                  <a:t>G.O.A.L.</a:t>
                </a:r>
                <a:endParaRPr lang="en-US" sz="4800" dirty="0"/>
              </a:p>
            </p:txBody>
          </p:sp>
          <p:sp>
            <p:nvSpPr>
              <p:cNvPr id="41" name="TextBox 40">
                <a:extLst>
                  <a:ext uri="{FF2B5EF4-FFF2-40B4-BE49-F238E27FC236}">
                    <a16:creationId xmlns:a16="http://schemas.microsoft.com/office/drawing/2014/main" id="{0B8055E1-430A-4A4D-8A4D-0789285A8039}"/>
                  </a:ext>
                </a:extLst>
              </p:cNvPr>
              <p:cNvSpPr txBox="1"/>
              <p:nvPr/>
            </p:nvSpPr>
            <p:spPr>
              <a:xfrm>
                <a:off x="4585402" y="4545779"/>
                <a:ext cx="7093406" cy="1044143"/>
              </a:xfrm>
              <a:prstGeom prst="rect">
                <a:avLst/>
              </a:prstGeom>
              <a:noFill/>
            </p:spPr>
            <p:txBody>
              <a:bodyPr wrap="square" rtlCol="0">
                <a:spAutoFit/>
              </a:bodyPr>
              <a:lstStyle/>
              <a:p>
                <a:pPr algn="ctr"/>
                <a:r>
                  <a:rPr lang="en-US" sz="5400" dirty="0"/>
                  <a:t>Get Out And Look!</a:t>
                </a:r>
                <a:endParaRPr lang="en-US" sz="3200" dirty="0"/>
              </a:p>
            </p:txBody>
          </p:sp>
        </p:grpSp>
      </p:grpSp>
    </p:spTree>
    <p:extLst>
      <p:ext uri="{BB962C8B-B14F-4D97-AF65-F5344CB8AC3E}">
        <p14:creationId xmlns:p14="http://schemas.microsoft.com/office/powerpoint/2010/main" val="39938199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55791-283F-4524-9389-597FE3136C16}"/>
              </a:ext>
            </a:extLst>
          </p:cNvPr>
          <p:cNvSpPr>
            <a:spLocks noGrp="1"/>
          </p:cNvSpPr>
          <p:nvPr>
            <p:ph type="title"/>
          </p:nvPr>
        </p:nvSpPr>
        <p:spPr/>
        <p:txBody>
          <a:bodyPr/>
          <a:lstStyle/>
          <a:p>
            <a:r>
              <a:rPr lang="en-US" dirty="0"/>
              <a:t>Circle of Safety</a:t>
            </a:r>
          </a:p>
        </p:txBody>
      </p:sp>
      <p:sp>
        <p:nvSpPr>
          <p:cNvPr id="3" name="Content Placeholder 2">
            <a:extLst>
              <a:ext uri="{FF2B5EF4-FFF2-40B4-BE49-F238E27FC236}">
                <a16:creationId xmlns:a16="http://schemas.microsoft.com/office/drawing/2014/main" id="{495B930C-1C2B-4266-86B3-47C111B08665}"/>
              </a:ext>
            </a:extLst>
          </p:cNvPr>
          <p:cNvSpPr>
            <a:spLocks noGrp="1"/>
          </p:cNvSpPr>
          <p:nvPr>
            <p:ph idx="1"/>
          </p:nvPr>
        </p:nvSpPr>
        <p:spPr/>
        <p:txBody>
          <a:bodyPr>
            <a:normAutofit fontScale="92500" lnSpcReduction="20000"/>
          </a:bodyPr>
          <a:lstStyle/>
          <a:p>
            <a:r>
              <a:rPr lang="en-US" dirty="0"/>
              <a:t>When you G.O.A.L, don’t just look directly behind your vehicle</a:t>
            </a:r>
          </a:p>
          <a:p>
            <a:pPr lvl="1"/>
            <a:r>
              <a:rPr lang="en-US" dirty="0"/>
              <a:t>Both sides</a:t>
            </a:r>
          </a:p>
          <a:p>
            <a:pPr lvl="1"/>
            <a:r>
              <a:rPr lang="en-US" dirty="0"/>
              <a:t>Underneath</a:t>
            </a:r>
          </a:p>
          <a:p>
            <a:pPr lvl="1"/>
            <a:r>
              <a:rPr lang="en-US" dirty="0"/>
              <a:t>Above</a:t>
            </a:r>
          </a:p>
          <a:p>
            <a:pPr lvl="1"/>
            <a:r>
              <a:rPr lang="en-US" dirty="0"/>
              <a:t>Front </a:t>
            </a:r>
          </a:p>
          <a:p>
            <a:pPr lvl="1"/>
            <a:r>
              <a:rPr lang="en-US" dirty="0"/>
              <a:t>Back </a:t>
            </a:r>
          </a:p>
          <a:p>
            <a:r>
              <a:rPr lang="en-US" dirty="0"/>
              <a:t>Examine the full path you intend to travel</a:t>
            </a:r>
          </a:p>
          <a:p>
            <a:r>
              <a:rPr lang="en-US" dirty="0"/>
              <a:t>Open garage doors and look</a:t>
            </a:r>
          </a:p>
        </p:txBody>
      </p:sp>
      <p:grpSp>
        <p:nvGrpSpPr>
          <p:cNvPr id="13" name="Group 12">
            <a:extLst>
              <a:ext uri="{FF2B5EF4-FFF2-40B4-BE49-F238E27FC236}">
                <a16:creationId xmlns:a16="http://schemas.microsoft.com/office/drawing/2014/main" id="{4581F31A-06CB-491F-A216-BCB1DF84F4DA}"/>
              </a:ext>
            </a:extLst>
          </p:cNvPr>
          <p:cNvGrpSpPr/>
          <p:nvPr/>
        </p:nvGrpSpPr>
        <p:grpSpPr>
          <a:xfrm>
            <a:off x="9310325" y="2397753"/>
            <a:ext cx="2383679" cy="3461046"/>
            <a:chOff x="9310325" y="2593085"/>
            <a:chExt cx="2383679" cy="3461046"/>
          </a:xfrm>
        </p:grpSpPr>
        <p:pic>
          <p:nvPicPr>
            <p:cNvPr id="8" name="Picture 7">
              <a:extLst>
                <a:ext uri="{FF2B5EF4-FFF2-40B4-BE49-F238E27FC236}">
                  <a16:creationId xmlns:a16="http://schemas.microsoft.com/office/drawing/2014/main" id="{F6389CF9-8B80-486F-A415-ED850A747A5B}"/>
                </a:ext>
              </a:extLst>
            </p:cNvPr>
            <p:cNvPicPr>
              <a:picLocks noChangeAspect="1"/>
            </p:cNvPicPr>
            <p:nvPr/>
          </p:nvPicPr>
          <p:blipFill>
            <a:blip r:embed="rId3"/>
            <a:stretch>
              <a:fillRect/>
            </a:stretch>
          </p:blipFill>
          <p:spPr>
            <a:xfrm rot="16200000">
              <a:off x="9387702" y="3788417"/>
              <a:ext cx="2312050" cy="910386"/>
            </a:xfrm>
            <a:prstGeom prst="rect">
              <a:avLst/>
            </a:prstGeom>
          </p:spPr>
        </p:pic>
        <p:sp>
          <p:nvSpPr>
            <p:cNvPr id="11" name="Arc 10">
              <a:extLst>
                <a:ext uri="{FF2B5EF4-FFF2-40B4-BE49-F238E27FC236}">
                  <a16:creationId xmlns:a16="http://schemas.microsoft.com/office/drawing/2014/main" id="{5E7820DE-A05D-430E-9D75-00F79EF303FD}"/>
                </a:ext>
              </a:extLst>
            </p:cNvPr>
            <p:cNvSpPr/>
            <p:nvPr/>
          </p:nvSpPr>
          <p:spPr>
            <a:xfrm>
              <a:off x="9310325" y="2593085"/>
              <a:ext cx="2371804" cy="3265714"/>
            </a:xfrm>
            <a:prstGeom prst="arc">
              <a:avLst>
                <a:gd name="adj1" fmla="val 10822346"/>
                <a:gd name="adj2" fmla="val 0"/>
              </a:avLst>
            </a:prstGeom>
            <a:ln w="571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 name="Arc 11">
              <a:extLst>
                <a:ext uri="{FF2B5EF4-FFF2-40B4-BE49-F238E27FC236}">
                  <a16:creationId xmlns:a16="http://schemas.microsoft.com/office/drawing/2014/main" id="{1A9D0346-5B72-4504-8AFC-B09B8B54C3A0}"/>
                </a:ext>
              </a:extLst>
            </p:cNvPr>
            <p:cNvSpPr/>
            <p:nvPr/>
          </p:nvSpPr>
          <p:spPr>
            <a:xfrm rot="10800000">
              <a:off x="9322200" y="3087585"/>
              <a:ext cx="2371804" cy="2966546"/>
            </a:xfrm>
            <a:prstGeom prst="arc">
              <a:avLst>
                <a:gd name="adj1" fmla="val 10822346"/>
                <a:gd name="adj2" fmla="val 0"/>
              </a:avLst>
            </a:prstGeom>
            <a:ln w="57150">
              <a:solidFill>
                <a:srgbClr val="FF0000"/>
              </a:solidFill>
              <a:headEnd type="arrow" w="med" len="med"/>
              <a:tailEnd type="none" w="med" len="med"/>
            </a:ln>
            <a:scene3d>
              <a:camera prst="orthographicFront"/>
              <a:lightRig rig="threePt" dir="t"/>
            </a:scene3d>
            <a:sp3d extrusionH="247650" prstMaterial="plastic"/>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Tree>
    <p:extLst>
      <p:ext uri="{BB962C8B-B14F-4D97-AF65-F5344CB8AC3E}">
        <p14:creationId xmlns:p14="http://schemas.microsoft.com/office/powerpoint/2010/main" val="15803468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C7823-AED6-47B2-8E1B-FBC250623634}"/>
              </a:ext>
            </a:extLst>
          </p:cNvPr>
          <p:cNvSpPr>
            <a:spLocks noGrp="1"/>
          </p:cNvSpPr>
          <p:nvPr>
            <p:ph type="title"/>
          </p:nvPr>
        </p:nvSpPr>
        <p:spPr>
          <a:xfrm>
            <a:off x="581192" y="702156"/>
            <a:ext cx="11029616" cy="1013800"/>
          </a:xfrm>
        </p:spPr>
        <p:txBody>
          <a:bodyPr>
            <a:normAutofit/>
          </a:bodyPr>
          <a:lstStyle/>
          <a:p>
            <a:r>
              <a:rPr lang="en-US" dirty="0">
                <a:solidFill>
                  <a:srgbClr val="FFFFFF"/>
                </a:solidFill>
              </a:rPr>
              <a:t>Training Objectives</a:t>
            </a:r>
          </a:p>
        </p:txBody>
      </p:sp>
      <p:sp useBgFill="1">
        <p:nvSpPr>
          <p:cNvPr id="10" name="Rectangle 9">
            <a:extLst>
              <a:ext uri="{FF2B5EF4-FFF2-40B4-BE49-F238E27FC236}">
                <a16:creationId xmlns:a16="http://schemas.microsoft.com/office/drawing/2014/main" id="{90137588-E70B-486E-AFA8-21B0111C46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2180496"/>
            <a:ext cx="3703320" cy="4045683"/>
          </a:xfrm>
          <a:prstGeom prst="rect">
            <a:avLst/>
          </a:prstGeom>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raphic 6" descr="Checkmark">
            <a:extLst>
              <a:ext uri="{FF2B5EF4-FFF2-40B4-BE49-F238E27FC236}">
                <a16:creationId xmlns:a16="http://schemas.microsoft.com/office/drawing/2014/main" id="{D8A036C3-0BCD-40AC-B856-5050A1C37D1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7225" y="2533078"/>
            <a:ext cx="3305175" cy="3305175"/>
          </a:xfrm>
          <a:prstGeom prst="rect">
            <a:avLst/>
          </a:prstGeom>
        </p:spPr>
      </p:pic>
      <p:sp>
        <p:nvSpPr>
          <p:cNvPr id="22" name="Content Placeholder 2">
            <a:extLst>
              <a:ext uri="{FF2B5EF4-FFF2-40B4-BE49-F238E27FC236}">
                <a16:creationId xmlns:a16="http://schemas.microsoft.com/office/drawing/2014/main" id="{6258C818-A59D-496A-8A6B-2F79ED38D45D}"/>
              </a:ext>
            </a:extLst>
          </p:cNvPr>
          <p:cNvSpPr>
            <a:spLocks noGrp="1"/>
          </p:cNvSpPr>
          <p:nvPr>
            <p:ph idx="1"/>
          </p:nvPr>
        </p:nvSpPr>
        <p:spPr>
          <a:xfrm>
            <a:off x="4505325" y="2180496"/>
            <a:ext cx="7105481" cy="4045683"/>
          </a:xfrm>
        </p:spPr>
        <p:txBody>
          <a:bodyPr>
            <a:normAutofit fontScale="92500"/>
          </a:bodyPr>
          <a:lstStyle/>
          <a:p>
            <a:pPr>
              <a:lnSpc>
                <a:spcPct val="90000"/>
              </a:lnSpc>
            </a:pPr>
            <a:r>
              <a:rPr lang="en-US" sz="2600" dirty="0"/>
              <a:t>Know common fixed object hazards</a:t>
            </a:r>
          </a:p>
          <a:p>
            <a:pPr>
              <a:lnSpc>
                <a:spcPct val="90000"/>
              </a:lnSpc>
            </a:pPr>
            <a:r>
              <a:rPr lang="en-US" sz="2600" dirty="0"/>
              <a:t>Visual scanning practices to identify fixed object hazards</a:t>
            </a:r>
          </a:p>
          <a:p>
            <a:pPr>
              <a:lnSpc>
                <a:spcPct val="90000"/>
              </a:lnSpc>
            </a:pPr>
            <a:r>
              <a:rPr lang="en-US" sz="2600" dirty="0"/>
              <a:t>Understand tips to identify and respond to hidden hazards</a:t>
            </a:r>
          </a:p>
          <a:p>
            <a:pPr>
              <a:lnSpc>
                <a:spcPct val="90000"/>
              </a:lnSpc>
            </a:pPr>
            <a:r>
              <a:rPr lang="en-US" sz="2600" dirty="0"/>
              <a:t>Describe strategies to prevent fixed object strikes</a:t>
            </a:r>
          </a:p>
          <a:p>
            <a:pPr>
              <a:lnSpc>
                <a:spcPct val="90000"/>
              </a:lnSpc>
            </a:pPr>
            <a:r>
              <a:rPr lang="en-US" sz="2600" dirty="0"/>
              <a:t>Define G.O.A.L.</a:t>
            </a:r>
          </a:p>
          <a:p>
            <a:pPr>
              <a:lnSpc>
                <a:spcPct val="90000"/>
              </a:lnSpc>
            </a:pPr>
            <a:r>
              <a:rPr lang="en-US" sz="2600" dirty="0"/>
              <a:t>Describe safe backing procedures</a:t>
            </a:r>
          </a:p>
          <a:p>
            <a:pPr>
              <a:lnSpc>
                <a:spcPct val="90000"/>
              </a:lnSpc>
            </a:pPr>
            <a:r>
              <a:rPr lang="en-US" sz="2600" dirty="0"/>
              <a:t>Identify alternatives to backing</a:t>
            </a:r>
          </a:p>
        </p:txBody>
      </p:sp>
    </p:spTree>
    <p:extLst>
      <p:ext uri="{BB962C8B-B14F-4D97-AF65-F5344CB8AC3E}">
        <p14:creationId xmlns:p14="http://schemas.microsoft.com/office/powerpoint/2010/main" val="13374972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0C7A1-8212-449A-940F-496655243E04}"/>
              </a:ext>
            </a:extLst>
          </p:cNvPr>
          <p:cNvSpPr>
            <a:spLocks noGrp="1"/>
          </p:cNvSpPr>
          <p:nvPr>
            <p:ph type="title"/>
          </p:nvPr>
        </p:nvSpPr>
        <p:spPr/>
        <p:txBody>
          <a:bodyPr/>
          <a:lstStyle/>
          <a:p>
            <a:r>
              <a:rPr lang="en-US" dirty="0"/>
              <a:t>Using Spotters</a:t>
            </a:r>
          </a:p>
        </p:txBody>
      </p:sp>
      <p:sp>
        <p:nvSpPr>
          <p:cNvPr id="3" name="Content Placeholder 2">
            <a:extLst>
              <a:ext uri="{FF2B5EF4-FFF2-40B4-BE49-F238E27FC236}">
                <a16:creationId xmlns:a16="http://schemas.microsoft.com/office/drawing/2014/main" id="{B0DC0F26-2CAA-43C2-9C51-F00383A0D708}"/>
              </a:ext>
            </a:extLst>
          </p:cNvPr>
          <p:cNvSpPr>
            <a:spLocks noGrp="1"/>
          </p:cNvSpPr>
          <p:nvPr>
            <p:ph idx="1"/>
          </p:nvPr>
        </p:nvSpPr>
        <p:spPr>
          <a:xfrm>
            <a:off x="581192" y="2526030"/>
            <a:ext cx="11029615" cy="3332769"/>
          </a:xfrm>
        </p:spPr>
        <p:txBody>
          <a:bodyPr/>
          <a:lstStyle/>
          <a:p>
            <a:r>
              <a:rPr lang="en-US" sz="3200" dirty="0"/>
              <a:t>A second set of eyes will help you avoid obstacles while backing</a:t>
            </a:r>
          </a:p>
          <a:p>
            <a:r>
              <a:rPr lang="en-US" sz="3200" dirty="0"/>
              <a:t>If available, always have a partner get out and spot while backing</a:t>
            </a:r>
          </a:p>
          <a:p>
            <a:pPr lvl="1"/>
            <a:r>
              <a:rPr lang="en-US" sz="2800" dirty="0"/>
              <a:t>Especially in tight spaces</a:t>
            </a:r>
          </a:p>
          <a:p>
            <a:r>
              <a:rPr lang="en-US" sz="3200" dirty="0"/>
              <a:t>If a spotter is not available, always get out and look</a:t>
            </a:r>
          </a:p>
          <a:p>
            <a:pPr lvl="1"/>
            <a:r>
              <a:rPr lang="en-US" sz="2800" dirty="0"/>
              <a:t>Identify markers that can help you avoid objects</a:t>
            </a:r>
          </a:p>
          <a:p>
            <a:pPr marL="324000" lvl="1" indent="0">
              <a:buNone/>
            </a:pPr>
            <a:endParaRPr lang="en-US" dirty="0"/>
          </a:p>
          <a:p>
            <a:endParaRPr lang="en-US" dirty="0"/>
          </a:p>
        </p:txBody>
      </p:sp>
    </p:spTree>
    <p:extLst>
      <p:ext uri="{BB962C8B-B14F-4D97-AF65-F5344CB8AC3E}">
        <p14:creationId xmlns:p14="http://schemas.microsoft.com/office/powerpoint/2010/main" val="11410890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8">
            <a:extLst>
              <a:ext uri="{FF2B5EF4-FFF2-40B4-BE49-F238E27FC236}">
                <a16:creationId xmlns:a16="http://schemas.microsoft.com/office/drawing/2014/main" id="{DB691D59-8F51-4DD8-AD41-D568D29B08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10">
            <a:extLst>
              <a:ext uri="{FF2B5EF4-FFF2-40B4-BE49-F238E27FC236}">
                <a16:creationId xmlns:a16="http://schemas.microsoft.com/office/drawing/2014/main" id="{204AEF18-0627-48F3-9B3D-F7E8F050B1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12">
            <a:extLst>
              <a:ext uri="{FF2B5EF4-FFF2-40B4-BE49-F238E27FC236}">
                <a16:creationId xmlns:a16="http://schemas.microsoft.com/office/drawing/2014/main" id="{CEAEE08A-C572-438F-9753-B0D527A51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14">
            <a:extLst>
              <a:ext uri="{FF2B5EF4-FFF2-40B4-BE49-F238E27FC236}">
                <a16:creationId xmlns:a16="http://schemas.microsoft.com/office/drawing/2014/main" id="{DB93146F-62ED-4C59-844C-0935D0FB50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30" name="Rectangle 16">
            <a:extLst>
              <a:ext uri="{FF2B5EF4-FFF2-40B4-BE49-F238E27FC236}">
                <a16:creationId xmlns:a16="http://schemas.microsoft.com/office/drawing/2014/main" id="{BF3D65BA-1C65-40FB-92EF-83951BDC1D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77A4F8A9-F46B-4FC6-A715-4E72BCBDFF7B}"/>
              </a:ext>
            </a:extLst>
          </p:cNvPr>
          <p:cNvPicPr>
            <a:picLocks noChangeAspect="1"/>
          </p:cNvPicPr>
          <p:nvPr/>
        </p:nvPicPr>
        <p:blipFill>
          <a:blip r:embed="rId3"/>
          <a:stretch>
            <a:fillRect/>
          </a:stretch>
        </p:blipFill>
        <p:spPr>
          <a:xfrm>
            <a:off x="846246" y="1047665"/>
            <a:ext cx="6684899" cy="5030386"/>
          </a:xfrm>
          <a:prstGeom prst="rect">
            <a:avLst/>
          </a:prstGeom>
        </p:spPr>
      </p:pic>
      <p:sp>
        <p:nvSpPr>
          <p:cNvPr id="31" name="Rectangle 18">
            <a:extLst>
              <a:ext uri="{FF2B5EF4-FFF2-40B4-BE49-F238E27FC236}">
                <a16:creationId xmlns:a16="http://schemas.microsoft.com/office/drawing/2014/main" id="{ADF52CCA-FCDD-49A0-BFFC-3BD41F1B82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07F31063-D68A-494C-B4F9-0EC3BD0844BD}"/>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2800" dirty="0">
                <a:solidFill>
                  <a:srgbClr val="FFFFFF"/>
                </a:solidFill>
              </a:rPr>
              <a:t>Recommended Signals</a:t>
            </a:r>
          </a:p>
        </p:txBody>
      </p:sp>
    </p:spTree>
    <p:extLst>
      <p:ext uri="{BB962C8B-B14F-4D97-AF65-F5344CB8AC3E}">
        <p14:creationId xmlns:p14="http://schemas.microsoft.com/office/powerpoint/2010/main" val="38602291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8B9D7-B9F3-45E0-977B-8C8B4110A6BF}"/>
              </a:ext>
            </a:extLst>
          </p:cNvPr>
          <p:cNvSpPr>
            <a:spLocks noGrp="1"/>
          </p:cNvSpPr>
          <p:nvPr>
            <p:ph type="title"/>
          </p:nvPr>
        </p:nvSpPr>
        <p:spPr/>
        <p:txBody>
          <a:bodyPr/>
          <a:lstStyle/>
          <a:p>
            <a:r>
              <a:rPr lang="en-US" dirty="0"/>
              <a:t>Other Backing Suggestions</a:t>
            </a:r>
          </a:p>
        </p:txBody>
      </p:sp>
      <p:sp>
        <p:nvSpPr>
          <p:cNvPr id="3" name="Content Placeholder 2">
            <a:extLst>
              <a:ext uri="{FF2B5EF4-FFF2-40B4-BE49-F238E27FC236}">
                <a16:creationId xmlns:a16="http://schemas.microsoft.com/office/drawing/2014/main" id="{C22EACFC-52F2-4660-8E12-88A9154706FD}"/>
              </a:ext>
            </a:extLst>
          </p:cNvPr>
          <p:cNvSpPr>
            <a:spLocks noGrp="1"/>
          </p:cNvSpPr>
          <p:nvPr>
            <p:ph idx="1"/>
          </p:nvPr>
        </p:nvSpPr>
        <p:spPr/>
        <p:txBody>
          <a:bodyPr>
            <a:normAutofit fontScale="92500" lnSpcReduction="10000"/>
          </a:bodyPr>
          <a:lstStyle/>
          <a:p>
            <a:r>
              <a:rPr lang="en-US" dirty="0"/>
              <a:t>Warn others that you are about to back</a:t>
            </a:r>
          </a:p>
          <a:p>
            <a:r>
              <a:rPr lang="en-US" dirty="0"/>
              <a:t>Turn on the four-way flashers</a:t>
            </a:r>
          </a:p>
          <a:p>
            <a:r>
              <a:rPr lang="en-US" dirty="0"/>
              <a:t>Know your blind spots</a:t>
            </a:r>
          </a:p>
          <a:p>
            <a:r>
              <a:rPr lang="en-US" dirty="0"/>
              <a:t>Turn the radio(s) down</a:t>
            </a:r>
          </a:p>
          <a:p>
            <a:r>
              <a:rPr lang="en-US" dirty="0"/>
              <a:t>Stop all distractions</a:t>
            </a:r>
          </a:p>
          <a:p>
            <a:r>
              <a:rPr lang="en-US" dirty="0"/>
              <a:t>Slow!</a:t>
            </a:r>
          </a:p>
          <a:p>
            <a:r>
              <a:rPr lang="en-US" dirty="0"/>
              <a:t>Use all available mirrors</a:t>
            </a:r>
          </a:p>
        </p:txBody>
      </p:sp>
      <p:pic>
        <p:nvPicPr>
          <p:cNvPr id="5" name="Picture 4" descr="A close up of a sign&#10;&#10;Description automatically generated">
            <a:extLst>
              <a:ext uri="{FF2B5EF4-FFF2-40B4-BE49-F238E27FC236}">
                <a16:creationId xmlns:a16="http://schemas.microsoft.com/office/drawing/2014/main" id="{42730560-3FE1-4A0D-822B-C0016FD02AC9}"/>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7153010" y="2180496"/>
            <a:ext cx="4904404" cy="3678303"/>
          </a:xfrm>
          <a:prstGeom prst="rect">
            <a:avLst/>
          </a:prstGeom>
        </p:spPr>
      </p:pic>
    </p:spTree>
    <p:extLst>
      <p:ext uri="{BB962C8B-B14F-4D97-AF65-F5344CB8AC3E}">
        <p14:creationId xmlns:p14="http://schemas.microsoft.com/office/powerpoint/2010/main" val="17736258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EE40F-D828-42AF-AE24-4195F3C7456B}"/>
              </a:ext>
            </a:extLst>
          </p:cNvPr>
          <p:cNvSpPr>
            <a:spLocks noGrp="1"/>
          </p:cNvSpPr>
          <p:nvPr>
            <p:ph type="title"/>
          </p:nvPr>
        </p:nvSpPr>
        <p:spPr/>
        <p:txBody>
          <a:bodyPr/>
          <a:lstStyle/>
          <a:p>
            <a:r>
              <a:rPr lang="en-US" dirty="0"/>
              <a:t>Check on learning #4: Backing Countermeasures</a:t>
            </a:r>
          </a:p>
        </p:txBody>
      </p:sp>
      <p:sp>
        <p:nvSpPr>
          <p:cNvPr id="3" name="Content Placeholder 2">
            <a:extLst>
              <a:ext uri="{FF2B5EF4-FFF2-40B4-BE49-F238E27FC236}">
                <a16:creationId xmlns:a16="http://schemas.microsoft.com/office/drawing/2014/main" id="{433A58FE-5E1D-4274-B043-29F07806E701}"/>
              </a:ext>
            </a:extLst>
          </p:cNvPr>
          <p:cNvSpPr>
            <a:spLocks noGrp="1"/>
          </p:cNvSpPr>
          <p:nvPr>
            <p:ph idx="1"/>
          </p:nvPr>
        </p:nvSpPr>
        <p:spPr/>
        <p:txBody>
          <a:bodyPr/>
          <a:lstStyle/>
          <a:p>
            <a:pPr marL="0" indent="0">
              <a:buNone/>
            </a:pPr>
            <a:r>
              <a:rPr lang="en-US" dirty="0"/>
              <a:t>Which of the following signals should a spotter use to indicate the remaining distance to an object?</a:t>
            </a:r>
          </a:p>
          <a:p>
            <a:pPr marL="0" indent="0">
              <a:buNone/>
            </a:pPr>
            <a:endParaRPr lang="en-US" dirty="0"/>
          </a:p>
          <a:p>
            <a:pPr marL="0" indent="0">
              <a:buNone/>
            </a:pPr>
            <a:endParaRPr lang="en-US" dirty="0"/>
          </a:p>
          <a:p>
            <a:pPr marL="0" indent="0">
              <a:buNone/>
            </a:pPr>
            <a:endParaRPr lang="en-US" dirty="0"/>
          </a:p>
          <a:p>
            <a:pPr marL="324000" lvl="1" indent="0">
              <a:buNone/>
            </a:pPr>
            <a:r>
              <a:rPr lang="en-US" dirty="0"/>
              <a:t> </a:t>
            </a:r>
          </a:p>
        </p:txBody>
      </p:sp>
      <p:grpSp>
        <p:nvGrpSpPr>
          <p:cNvPr id="8" name="Group 7">
            <a:extLst>
              <a:ext uri="{FF2B5EF4-FFF2-40B4-BE49-F238E27FC236}">
                <a16:creationId xmlns:a16="http://schemas.microsoft.com/office/drawing/2014/main" id="{E6439D7C-AD6F-4ADB-84AE-DB8B03155A24}"/>
              </a:ext>
            </a:extLst>
          </p:cNvPr>
          <p:cNvGrpSpPr/>
          <p:nvPr/>
        </p:nvGrpSpPr>
        <p:grpSpPr>
          <a:xfrm>
            <a:off x="2414109" y="3826175"/>
            <a:ext cx="7743792" cy="1724025"/>
            <a:chOff x="1306533" y="4431819"/>
            <a:chExt cx="7743792" cy="1724025"/>
          </a:xfrm>
        </p:grpSpPr>
        <p:pic>
          <p:nvPicPr>
            <p:cNvPr id="4" name="Picture 3">
              <a:extLst>
                <a:ext uri="{FF2B5EF4-FFF2-40B4-BE49-F238E27FC236}">
                  <a16:creationId xmlns:a16="http://schemas.microsoft.com/office/drawing/2014/main" id="{1090278A-3BD4-4DF7-B7B4-A9399D187C14}"/>
                </a:ext>
              </a:extLst>
            </p:cNvPr>
            <p:cNvPicPr>
              <a:picLocks noChangeAspect="1"/>
            </p:cNvPicPr>
            <p:nvPr/>
          </p:nvPicPr>
          <p:blipFill>
            <a:blip r:embed="rId3"/>
            <a:stretch>
              <a:fillRect/>
            </a:stretch>
          </p:blipFill>
          <p:spPr>
            <a:xfrm>
              <a:off x="1306533" y="4488474"/>
              <a:ext cx="1028700" cy="1628775"/>
            </a:xfrm>
            <a:prstGeom prst="rect">
              <a:avLst/>
            </a:prstGeom>
          </p:spPr>
        </p:pic>
        <p:pic>
          <p:nvPicPr>
            <p:cNvPr id="5" name="Picture 4">
              <a:extLst>
                <a:ext uri="{FF2B5EF4-FFF2-40B4-BE49-F238E27FC236}">
                  <a16:creationId xmlns:a16="http://schemas.microsoft.com/office/drawing/2014/main" id="{B73B69C1-0791-4DBD-AA36-9E93948C2755}"/>
                </a:ext>
              </a:extLst>
            </p:cNvPr>
            <p:cNvPicPr>
              <a:picLocks noChangeAspect="1"/>
            </p:cNvPicPr>
            <p:nvPr/>
          </p:nvPicPr>
          <p:blipFill>
            <a:blip r:embed="rId4"/>
            <a:stretch>
              <a:fillRect/>
            </a:stretch>
          </p:blipFill>
          <p:spPr>
            <a:xfrm>
              <a:off x="3522672" y="4431819"/>
              <a:ext cx="828675" cy="1724025"/>
            </a:xfrm>
            <a:prstGeom prst="rect">
              <a:avLst/>
            </a:prstGeom>
          </p:spPr>
        </p:pic>
        <p:pic>
          <p:nvPicPr>
            <p:cNvPr id="6" name="Picture 5">
              <a:extLst>
                <a:ext uri="{FF2B5EF4-FFF2-40B4-BE49-F238E27FC236}">
                  <a16:creationId xmlns:a16="http://schemas.microsoft.com/office/drawing/2014/main" id="{4EBBDC0F-9A42-4E7C-B1BB-990C180A7164}"/>
                </a:ext>
              </a:extLst>
            </p:cNvPr>
            <p:cNvPicPr>
              <a:picLocks noChangeAspect="1"/>
            </p:cNvPicPr>
            <p:nvPr/>
          </p:nvPicPr>
          <p:blipFill>
            <a:blip r:embed="rId5"/>
            <a:stretch>
              <a:fillRect/>
            </a:stretch>
          </p:blipFill>
          <p:spPr>
            <a:xfrm>
              <a:off x="5538786" y="4508019"/>
              <a:ext cx="1114425" cy="1647825"/>
            </a:xfrm>
            <a:prstGeom prst="rect">
              <a:avLst/>
            </a:prstGeom>
          </p:spPr>
        </p:pic>
        <p:pic>
          <p:nvPicPr>
            <p:cNvPr id="7" name="Picture 6">
              <a:extLst>
                <a:ext uri="{FF2B5EF4-FFF2-40B4-BE49-F238E27FC236}">
                  <a16:creationId xmlns:a16="http://schemas.microsoft.com/office/drawing/2014/main" id="{31C201BB-6A58-4FD2-83E5-24AF6974F783}"/>
                </a:ext>
              </a:extLst>
            </p:cNvPr>
            <p:cNvPicPr>
              <a:picLocks noChangeAspect="1"/>
            </p:cNvPicPr>
            <p:nvPr/>
          </p:nvPicPr>
          <p:blipFill>
            <a:blip r:embed="rId6"/>
            <a:stretch>
              <a:fillRect/>
            </a:stretch>
          </p:blipFill>
          <p:spPr>
            <a:xfrm>
              <a:off x="7840650" y="4488968"/>
              <a:ext cx="1209675" cy="1609725"/>
            </a:xfrm>
            <a:prstGeom prst="rect">
              <a:avLst/>
            </a:prstGeom>
          </p:spPr>
        </p:pic>
      </p:grpSp>
    </p:spTree>
    <p:extLst>
      <p:ext uri="{BB962C8B-B14F-4D97-AF65-F5344CB8AC3E}">
        <p14:creationId xmlns:p14="http://schemas.microsoft.com/office/powerpoint/2010/main" val="6583295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EE40F-D828-42AF-AE24-4195F3C7456B}"/>
              </a:ext>
            </a:extLst>
          </p:cNvPr>
          <p:cNvSpPr>
            <a:spLocks noGrp="1"/>
          </p:cNvSpPr>
          <p:nvPr>
            <p:ph type="title"/>
          </p:nvPr>
        </p:nvSpPr>
        <p:spPr/>
        <p:txBody>
          <a:bodyPr/>
          <a:lstStyle/>
          <a:p>
            <a:r>
              <a:rPr lang="en-US" dirty="0"/>
              <a:t>Check on learning #4: Backing Countermeasures</a:t>
            </a:r>
          </a:p>
        </p:txBody>
      </p:sp>
      <p:sp>
        <p:nvSpPr>
          <p:cNvPr id="3" name="Content Placeholder 2">
            <a:extLst>
              <a:ext uri="{FF2B5EF4-FFF2-40B4-BE49-F238E27FC236}">
                <a16:creationId xmlns:a16="http://schemas.microsoft.com/office/drawing/2014/main" id="{433A58FE-5E1D-4274-B043-29F07806E701}"/>
              </a:ext>
            </a:extLst>
          </p:cNvPr>
          <p:cNvSpPr>
            <a:spLocks noGrp="1"/>
          </p:cNvSpPr>
          <p:nvPr>
            <p:ph idx="1"/>
          </p:nvPr>
        </p:nvSpPr>
        <p:spPr/>
        <p:txBody>
          <a:bodyPr/>
          <a:lstStyle/>
          <a:p>
            <a:pPr marL="0" indent="0">
              <a:buNone/>
            </a:pPr>
            <a:r>
              <a:rPr lang="en-US" dirty="0"/>
              <a:t>Which of the following signals should a spotter use to indicate the remaining distance to an object?</a:t>
            </a:r>
          </a:p>
          <a:p>
            <a:pPr marL="0" indent="0">
              <a:buNone/>
            </a:pPr>
            <a:endParaRPr lang="en-US" dirty="0"/>
          </a:p>
          <a:p>
            <a:pPr marL="0" indent="0">
              <a:buNone/>
            </a:pPr>
            <a:endParaRPr lang="en-US" dirty="0"/>
          </a:p>
          <a:p>
            <a:pPr marL="0" indent="0">
              <a:buNone/>
            </a:pPr>
            <a:endParaRPr lang="en-US" dirty="0"/>
          </a:p>
          <a:p>
            <a:pPr marL="324000" lvl="1" indent="0">
              <a:buNone/>
            </a:pPr>
            <a:r>
              <a:rPr lang="en-US" dirty="0"/>
              <a:t> </a:t>
            </a:r>
          </a:p>
        </p:txBody>
      </p:sp>
      <p:grpSp>
        <p:nvGrpSpPr>
          <p:cNvPr id="8" name="Group 7">
            <a:extLst>
              <a:ext uri="{FF2B5EF4-FFF2-40B4-BE49-F238E27FC236}">
                <a16:creationId xmlns:a16="http://schemas.microsoft.com/office/drawing/2014/main" id="{E6439D7C-AD6F-4ADB-84AE-DB8B03155A24}"/>
              </a:ext>
            </a:extLst>
          </p:cNvPr>
          <p:cNvGrpSpPr/>
          <p:nvPr/>
        </p:nvGrpSpPr>
        <p:grpSpPr>
          <a:xfrm>
            <a:off x="2414109" y="3826175"/>
            <a:ext cx="7743792" cy="1724025"/>
            <a:chOff x="1306533" y="4431819"/>
            <a:chExt cx="7743792" cy="1724025"/>
          </a:xfrm>
        </p:grpSpPr>
        <p:pic>
          <p:nvPicPr>
            <p:cNvPr id="4" name="Picture 3">
              <a:extLst>
                <a:ext uri="{FF2B5EF4-FFF2-40B4-BE49-F238E27FC236}">
                  <a16:creationId xmlns:a16="http://schemas.microsoft.com/office/drawing/2014/main" id="{1090278A-3BD4-4DF7-B7B4-A9399D187C14}"/>
                </a:ext>
              </a:extLst>
            </p:cNvPr>
            <p:cNvPicPr>
              <a:picLocks noChangeAspect="1"/>
            </p:cNvPicPr>
            <p:nvPr/>
          </p:nvPicPr>
          <p:blipFill>
            <a:blip r:embed="rId3"/>
            <a:stretch>
              <a:fillRect/>
            </a:stretch>
          </p:blipFill>
          <p:spPr>
            <a:xfrm>
              <a:off x="1306533" y="4488474"/>
              <a:ext cx="1028700" cy="1628775"/>
            </a:xfrm>
            <a:prstGeom prst="rect">
              <a:avLst/>
            </a:prstGeom>
          </p:spPr>
        </p:pic>
        <p:pic>
          <p:nvPicPr>
            <p:cNvPr id="5" name="Picture 4">
              <a:extLst>
                <a:ext uri="{FF2B5EF4-FFF2-40B4-BE49-F238E27FC236}">
                  <a16:creationId xmlns:a16="http://schemas.microsoft.com/office/drawing/2014/main" id="{B73B69C1-0791-4DBD-AA36-9E93948C2755}"/>
                </a:ext>
              </a:extLst>
            </p:cNvPr>
            <p:cNvPicPr>
              <a:picLocks noChangeAspect="1"/>
            </p:cNvPicPr>
            <p:nvPr/>
          </p:nvPicPr>
          <p:blipFill>
            <a:blip r:embed="rId4">
              <a:alphaModFix amt="25000"/>
            </a:blip>
            <a:stretch>
              <a:fillRect/>
            </a:stretch>
          </p:blipFill>
          <p:spPr>
            <a:xfrm>
              <a:off x="3522672" y="4431819"/>
              <a:ext cx="828675" cy="1724025"/>
            </a:xfrm>
            <a:prstGeom prst="rect">
              <a:avLst/>
            </a:prstGeom>
          </p:spPr>
        </p:pic>
        <p:pic>
          <p:nvPicPr>
            <p:cNvPr id="6" name="Picture 5">
              <a:extLst>
                <a:ext uri="{FF2B5EF4-FFF2-40B4-BE49-F238E27FC236}">
                  <a16:creationId xmlns:a16="http://schemas.microsoft.com/office/drawing/2014/main" id="{4EBBDC0F-9A42-4E7C-B1BB-990C180A7164}"/>
                </a:ext>
              </a:extLst>
            </p:cNvPr>
            <p:cNvPicPr>
              <a:picLocks noChangeAspect="1"/>
            </p:cNvPicPr>
            <p:nvPr/>
          </p:nvPicPr>
          <p:blipFill>
            <a:blip r:embed="rId5">
              <a:alphaModFix amt="25000"/>
            </a:blip>
            <a:stretch>
              <a:fillRect/>
            </a:stretch>
          </p:blipFill>
          <p:spPr>
            <a:xfrm>
              <a:off x="5538786" y="4508019"/>
              <a:ext cx="1114425" cy="1647825"/>
            </a:xfrm>
            <a:prstGeom prst="rect">
              <a:avLst/>
            </a:prstGeom>
          </p:spPr>
        </p:pic>
        <p:pic>
          <p:nvPicPr>
            <p:cNvPr id="7" name="Picture 6">
              <a:extLst>
                <a:ext uri="{FF2B5EF4-FFF2-40B4-BE49-F238E27FC236}">
                  <a16:creationId xmlns:a16="http://schemas.microsoft.com/office/drawing/2014/main" id="{31C201BB-6A58-4FD2-83E5-24AF6974F783}"/>
                </a:ext>
              </a:extLst>
            </p:cNvPr>
            <p:cNvPicPr>
              <a:picLocks noChangeAspect="1"/>
            </p:cNvPicPr>
            <p:nvPr/>
          </p:nvPicPr>
          <p:blipFill>
            <a:blip r:embed="rId6">
              <a:alphaModFix amt="25000"/>
            </a:blip>
            <a:stretch>
              <a:fillRect/>
            </a:stretch>
          </p:blipFill>
          <p:spPr>
            <a:xfrm>
              <a:off x="7840650" y="4488968"/>
              <a:ext cx="1209675" cy="1609725"/>
            </a:xfrm>
            <a:prstGeom prst="rect">
              <a:avLst/>
            </a:prstGeom>
          </p:spPr>
        </p:pic>
      </p:grpSp>
      <p:sp>
        <p:nvSpPr>
          <p:cNvPr id="9" name="Oval 8">
            <a:extLst>
              <a:ext uri="{FF2B5EF4-FFF2-40B4-BE49-F238E27FC236}">
                <a16:creationId xmlns:a16="http://schemas.microsoft.com/office/drawing/2014/main" id="{CE79726C-E1D1-4CF5-87DE-3AAA08455822}"/>
              </a:ext>
            </a:extLst>
          </p:cNvPr>
          <p:cNvSpPr/>
          <p:nvPr/>
        </p:nvSpPr>
        <p:spPr>
          <a:xfrm>
            <a:off x="2037954" y="3451792"/>
            <a:ext cx="1769424" cy="255770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282615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E9660-7B63-4F24-8C7C-67580E248E00}"/>
              </a:ext>
            </a:extLst>
          </p:cNvPr>
          <p:cNvSpPr>
            <a:spLocks noGrp="1"/>
          </p:cNvSpPr>
          <p:nvPr>
            <p:ph type="title"/>
          </p:nvPr>
        </p:nvSpPr>
        <p:spPr>
          <a:xfrm>
            <a:off x="581192" y="702156"/>
            <a:ext cx="11029616" cy="1013800"/>
          </a:xfrm>
        </p:spPr>
        <p:txBody>
          <a:bodyPr>
            <a:normAutofit/>
          </a:bodyPr>
          <a:lstStyle/>
          <a:p>
            <a:r>
              <a:rPr lang="en-US" dirty="0">
                <a:solidFill>
                  <a:srgbClr val="FFFEFF"/>
                </a:solidFill>
              </a:rPr>
              <a:t>Clearing turnarounds</a:t>
            </a:r>
          </a:p>
        </p:txBody>
      </p:sp>
      <p:graphicFrame>
        <p:nvGraphicFramePr>
          <p:cNvPr id="25" name="Content Placeholder 2">
            <a:extLst>
              <a:ext uri="{FF2B5EF4-FFF2-40B4-BE49-F238E27FC236}">
                <a16:creationId xmlns:a16="http://schemas.microsoft.com/office/drawing/2014/main" id="{B6D25E83-CCB4-4F87-8AAE-B5FCAECC6685}"/>
              </a:ext>
            </a:extLst>
          </p:cNvPr>
          <p:cNvGraphicFramePr>
            <a:graphicFrameLocks noGrp="1"/>
          </p:cNvGraphicFramePr>
          <p:nvPr>
            <p:ph idx="1"/>
            <p:extLst>
              <p:ext uri="{D42A27DB-BD31-4B8C-83A1-F6EECF244321}">
                <p14:modId xmlns:p14="http://schemas.microsoft.com/office/powerpoint/2010/main" val="1867523277"/>
              </p:ext>
            </p:extLst>
          </p:nvPr>
        </p:nvGraphicFramePr>
        <p:xfrm>
          <a:off x="581025" y="2181225"/>
          <a:ext cx="11029950" cy="36782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370261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B1DD2-6636-4A51-B229-0763ABD326A6}"/>
              </a:ext>
            </a:extLst>
          </p:cNvPr>
          <p:cNvSpPr>
            <a:spLocks noGrp="1"/>
          </p:cNvSpPr>
          <p:nvPr>
            <p:ph type="title"/>
          </p:nvPr>
        </p:nvSpPr>
        <p:spPr>
          <a:xfrm>
            <a:off x="581192" y="702156"/>
            <a:ext cx="11029616" cy="1013800"/>
          </a:xfrm>
        </p:spPr>
        <p:txBody>
          <a:bodyPr>
            <a:normAutofit/>
          </a:bodyPr>
          <a:lstStyle/>
          <a:p>
            <a:r>
              <a:rPr lang="en-US" dirty="0"/>
              <a:t>Backing Alternatives</a:t>
            </a:r>
          </a:p>
        </p:txBody>
      </p:sp>
      <p:sp>
        <p:nvSpPr>
          <p:cNvPr id="14" name="Rectangle 11">
            <a:extLst>
              <a:ext uri="{FF2B5EF4-FFF2-40B4-BE49-F238E27FC236}">
                <a16:creationId xmlns:a16="http://schemas.microsoft.com/office/drawing/2014/main" id="{FF48D04A-B18A-4669-86FA-1F7C104C46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2180496"/>
            <a:ext cx="5404639" cy="4045683"/>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6F0625C-5435-498B-AE01-3FA64CD9E356}"/>
              </a:ext>
            </a:extLst>
          </p:cNvPr>
          <p:cNvPicPr>
            <a:picLocks noChangeAspect="1"/>
          </p:cNvPicPr>
          <p:nvPr/>
        </p:nvPicPr>
        <p:blipFill rotWithShape="1">
          <a:blip r:embed="rId3"/>
          <a:srcRect r="-3" b="5418"/>
          <a:stretch/>
        </p:blipFill>
        <p:spPr>
          <a:xfrm>
            <a:off x="657225" y="2361056"/>
            <a:ext cx="4962525" cy="3649219"/>
          </a:xfrm>
          <a:prstGeom prst="rect">
            <a:avLst/>
          </a:prstGeom>
        </p:spPr>
      </p:pic>
      <p:sp>
        <p:nvSpPr>
          <p:cNvPr id="3" name="Content Placeholder 2">
            <a:extLst>
              <a:ext uri="{FF2B5EF4-FFF2-40B4-BE49-F238E27FC236}">
                <a16:creationId xmlns:a16="http://schemas.microsoft.com/office/drawing/2014/main" id="{35DEFC4D-7D56-4E48-A689-A3764D3B1D53}"/>
              </a:ext>
            </a:extLst>
          </p:cNvPr>
          <p:cNvSpPr>
            <a:spLocks noGrp="1"/>
          </p:cNvSpPr>
          <p:nvPr>
            <p:ph idx="1"/>
          </p:nvPr>
        </p:nvSpPr>
        <p:spPr>
          <a:xfrm>
            <a:off x="6335805" y="2180496"/>
            <a:ext cx="5275001" cy="4045683"/>
          </a:xfrm>
        </p:spPr>
        <p:txBody>
          <a:bodyPr>
            <a:normAutofit/>
          </a:bodyPr>
          <a:lstStyle/>
          <a:p>
            <a:r>
              <a:rPr lang="en-US" dirty="0"/>
              <a:t>Pull through</a:t>
            </a:r>
          </a:p>
          <a:p>
            <a:r>
              <a:rPr lang="en-US" dirty="0"/>
              <a:t>Park on curb that does not require backing</a:t>
            </a:r>
          </a:p>
          <a:p>
            <a:r>
              <a:rPr lang="en-US" dirty="0"/>
              <a:t>Park away from other equipment or vehicles if backing out is required</a:t>
            </a:r>
          </a:p>
          <a:p>
            <a:r>
              <a:rPr lang="en-US" dirty="0"/>
              <a:t>Back into spaces upon arrival</a:t>
            </a:r>
          </a:p>
        </p:txBody>
      </p:sp>
    </p:spTree>
    <p:extLst>
      <p:ext uri="{BB962C8B-B14F-4D97-AF65-F5344CB8AC3E}">
        <p14:creationId xmlns:p14="http://schemas.microsoft.com/office/powerpoint/2010/main" val="33622619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120613F1-75DD-46CE-B40D-E19CAB2B29E2}"/>
              </a:ext>
            </a:extLst>
          </p:cNvPr>
          <p:cNvSpPr txBox="1">
            <a:spLocks/>
          </p:cNvSpPr>
          <p:nvPr/>
        </p:nvSpPr>
        <p:spPr>
          <a:xfrm>
            <a:off x="2290355" y="4567911"/>
            <a:ext cx="9337871" cy="1310376"/>
          </a:xfrm>
          <a:prstGeom prst="rect">
            <a:avLst/>
          </a:prstGeom>
        </p:spPr>
        <p:txBody>
          <a:bodyPr vert="horz" lIns="91440" tIns="45720" rIns="91440" bIns="45720" rtlCol="0" anchor="b">
            <a:normAutofit/>
          </a:bodyPr>
          <a:lstStyle>
            <a:lvl1pPr algn="l" defTabSz="457200" rtl="0" eaLnBrk="1" latinLnBrk="0" hangingPunct="1">
              <a:spcBef>
                <a:spcPct val="0"/>
              </a:spcBef>
              <a:buNone/>
              <a:defRPr sz="3600" b="0" kern="1200" cap="all">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chemeClr val="bg1"/>
                </a:solidFill>
              </a:rPr>
              <a:t>Limiting Distractions</a:t>
            </a:r>
          </a:p>
        </p:txBody>
      </p:sp>
    </p:spTree>
    <p:extLst>
      <p:ext uri="{BB962C8B-B14F-4D97-AF65-F5344CB8AC3E}">
        <p14:creationId xmlns:p14="http://schemas.microsoft.com/office/powerpoint/2010/main" val="16509794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346E34E1-B02F-482E-89F3-EBE25579B7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74" name="Rectangle 73">
            <a:extLst>
              <a:ext uri="{FF2B5EF4-FFF2-40B4-BE49-F238E27FC236}">
                <a16:creationId xmlns:a16="http://schemas.microsoft.com/office/drawing/2014/main" id="{F18CB569-04D1-48E8-B481-E5ED932322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76" name="Rectangle 75">
            <a:extLst>
              <a:ext uri="{FF2B5EF4-FFF2-40B4-BE49-F238E27FC236}">
                <a16:creationId xmlns:a16="http://schemas.microsoft.com/office/drawing/2014/main" id="{E4903E36-6DF4-4139-9B9A-3E7B71025B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78" name="Rectangle 77">
            <a:extLst>
              <a:ext uri="{FF2B5EF4-FFF2-40B4-BE49-F238E27FC236}">
                <a16:creationId xmlns:a16="http://schemas.microsoft.com/office/drawing/2014/main" id="{1B39F387-8D08-4ACA-9F1D-F614E3A225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0" name="Rectangle 79">
            <a:extLst>
              <a:ext uri="{FF2B5EF4-FFF2-40B4-BE49-F238E27FC236}">
                <a16:creationId xmlns:a16="http://schemas.microsoft.com/office/drawing/2014/main" id="{A6BACA26-DCE5-4FFE-AD82-8EC870DD9B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A picture containing person, car, man, speaker&#10;&#10;Description automatically generated">
            <a:extLst>
              <a:ext uri="{FF2B5EF4-FFF2-40B4-BE49-F238E27FC236}">
                <a16:creationId xmlns:a16="http://schemas.microsoft.com/office/drawing/2014/main" id="{1B82A1A9-2CDA-4098-88F9-42E8FE6E47F7}"/>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3242" r="6560" b="-1"/>
          <a:stretch/>
        </p:blipFill>
        <p:spPr>
          <a:xfrm>
            <a:off x="20" y="-5"/>
            <a:ext cx="4544548" cy="4219698"/>
          </a:xfrm>
          <a:prstGeom prst="rect">
            <a:avLst/>
          </a:prstGeom>
        </p:spPr>
      </p:pic>
      <p:pic>
        <p:nvPicPr>
          <p:cNvPr id="13" name="Picture 12" descr="A person in a car&#10;&#10;Description automatically generated">
            <a:extLst>
              <a:ext uri="{FF2B5EF4-FFF2-40B4-BE49-F238E27FC236}">
                <a16:creationId xmlns:a16="http://schemas.microsoft.com/office/drawing/2014/main" id="{39653EDA-602F-459E-B739-AACFDE111A70}"/>
              </a:ext>
            </a:extLst>
          </p:cNvPr>
          <p:cNvPicPr>
            <a:picLocks noChangeAspect="1"/>
          </p:cNvPicPr>
          <p:nvPr/>
        </p:nvPicPr>
        <p:blipFill rotWithShape="1">
          <a:blip r:embed="rId5">
            <a:extLst>
              <a:ext uri="{837473B0-CC2E-450A-ABE3-18F120FF3D39}">
                <a1611:picAttrSrcUrl xmlns:a1611="http://schemas.microsoft.com/office/drawing/2016/11/main" r:id="rId6"/>
              </a:ext>
            </a:extLst>
          </a:blip>
          <a:srcRect l="33182" r="10184" b="2"/>
          <a:stretch/>
        </p:blipFill>
        <p:spPr>
          <a:xfrm>
            <a:off x="4628840" y="-6"/>
            <a:ext cx="3732157" cy="4266954"/>
          </a:xfrm>
          <a:prstGeom prst="rect">
            <a:avLst/>
          </a:prstGeom>
        </p:spPr>
      </p:pic>
      <p:sp>
        <p:nvSpPr>
          <p:cNvPr id="82" name="Rectangle 81">
            <a:extLst>
              <a:ext uri="{FF2B5EF4-FFF2-40B4-BE49-F238E27FC236}">
                <a16:creationId xmlns:a16="http://schemas.microsoft.com/office/drawing/2014/main" id="{A5F9D3AB-061F-40F2-94F2-0F9DCD1B69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498" y="4267831"/>
            <a:ext cx="7552502" cy="2590169"/>
          </a:xfrm>
          <a:prstGeom prst="rect">
            <a:avLst/>
          </a:prstGeom>
          <a:solidFill>
            <a:schemeClr val="accent1"/>
          </a:solidFill>
          <a:ln w="6350" cmpd="sng">
            <a:noFill/>
          </a:ln>
          <a:effectLst/>
        </p:spPr>
        <p:style>
          <a:lnRef idx="1">
            <a:schemeClr val="accent1"/>
          </a:lnRef>
          <a:fillRef idx="3">
            <a:schemeClr val="accent1"/>
          </a:fillRef>
          <a:effectRef idx="2">
            <a:schemeClr val="accent1"/>
          </a:effectRef>
          <a:fontRef idx="minor">
            <a:schemeClr val="lt1"/>
          </a:fontRef>
        </p:style>
      </p:sp>
      <p:sp>
        <p:nvSpPr>
          <p:cNvPr id="4" name="Title 3">
            <a:extLst>
              <a:ext uri="{FF2B5EF4-FFF2-40B4-BE49-F238E27FC236}">
                <a16:creationId xmlns:a16="http://schemas.microsoft.com/office/drawing/2014/main" id="{062BA579-0676-4CD6-AFE8-55186E15DE3C}"/>
              </a:ext>
            </a:extLst>
          </p:cNvPr>
          <p:cNvSpPr>
            <a:spLocks noGrp="1"/>
          </p:cNvSpPr>
          <p:nvPr>
            <p:ph type="title"/>
          </p:nvPr>
        </p:nvSpPr>
        <p:spPr>
          <a:xfrm>
            <a:off x="5089842" y="4571122"/>
            <a:ext cx="6591957" cy="1037907"/>
          </a:xfrm>
        </p:spPr>
        <p:txBody>
          <a:bodyPr vert="horz" lIns="91440" tIns="45720" rIns="91440" bIns="45720" rtlCol="0" anchor="b">
            <a:normAutofit/>
          </a:bodyPr>
          <a:lstStyle/>
          <a:p>
            <a:r>
              <a:rPr lang="en-US" sz="3300">
                <a:solidFill>
                  <a:srgbClr val="FFFFFF"/>
                </a:solidFill>
              </a:rPr>
              <a:t>What is Distracted Driving?</a:t>
            </a:r>
          </a:p>
        </p:txBody>
      </p:sp>
      <p:pic>
        <p:nvPicPr>
          <p:cNvPr id="3" name="Picture 2" descr="A person driving a car&#10;&#10;Description automatically generated">
            <a:extLst>
              <a:ext uri="{FF2B5EF4-FFF2-40B4-BE49-F238E27FC236}">
                <a16:creationId xmlns:a16="http://schemas.microsoft.com/office/drawing/2014/main" id="{D778EAA3-A694-43BC-8CC2-EE84EE7F791C}"/>
              </a:ext>
            </a:extLst>
          </p:cNvPr>
          <p:cNvPicPr>
            <a:picLocks noChangeAspect="1"/>
          </p:cNvPicPr>
          <p:nvPr/>
        </p:nvPicPr>
        <p:blipFill rotWithShape="1">
          <a:blip r:embed="rId7">
            <a:extLst>
              <a:ext uri="{837473B0-CC2E-450A-ABE3-18F120FF3D39}">
                <a1611:picAttrSrcUrl xmlns:a1611="http://schemas.microsoft.com/office/drawing/2016/11/main" r:id="rId8"/>
              </a:ext>
            </a:extLst>
          </a:blip>
          <a:srcRect l="32529" r="17461" b="-2"/>
          <a:stretch/>
        </p:blipFill>
        <p:spPr>
          <a:xfrm>
            <a:off x="8457416" y="11"/>
            <a:ext cx="3734578" cy="4219281"/>
          </a:xfrm>
          <a:prstGeom prst="rect">
            <a:avLst/>
          </a:prstGeom>
        </p:spPr>
      </p:pic>
      <p:sp>
        <p:nvSpPr>
          <p:cNvPr id="84" name="Rectangle 83">
            <a:extLst>
              <a:ext uri="{FF2B5EF4-FFF2-40B4-BE49-F238E27FC236}">
                <a16:creationId xmlns:a16="http://schemas.microsoft.com/office/drawing/2014/main" id="{70F9BD37-4DB5-4730-821E-01F12FA351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05326" y="4220158"/>
            <a:ext cx="7689094" cy="9010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pic>
        <p:nvPicPr>
          <p:cNvPr id="10" name="Picture 9" descr="A sign on a wire fence&#10;&#10;Description automatically generated">
            <a:extLst>
              <a:ext uri="{FF2B5EF4-FFF2-40B4-BE49-F238E27FC236}">
                <a16:creationId xmlns:a16="http://schemas.microsoft.com/office/drawing/2014/main" id="{39936627-F332-486E-8616-F873B2C25F11}"/>
              </a:ext>
            </a:extLst>
          </p:cNvPr>
          <p:cNvPicPr>
            <a:picLocks noChangeAspect="1"/>
          </p:cNvPicPr>
          <p:nvPr/>
        </p:nvPicPr>
        <p:blipFill rotWithShape="1">
          <a:blip r:embed="rId9">
            <a:extLst>
              <a:ext uri="{837473B0-CC2E-450A-ABE3-18F120FF3D39}">
                <a1611:picAttrSrcUrl xmlns:a1611="http://schemas.microsoft.com/office/drawing/2016/11/main" r:id="rId10"/>
              </a:ext>
            </a:extLst>
          </a:blip>
          <a:srcRect t="7380" r="-4" b="729"/>
          <a:stretch/>
        </p:blipFill>
        <p:spPr>
          <a:xfrm>
            <a:off x="-5" y="4310260"/>
            <a:ext cx="4544568" cy="2547280"/>
          </a:xfrm>
          <a:prstGeom prst="rect">
            <a:avLst/>
          </a:prstGeom>
        </p:spPr>
      </p:pic>
      <p:sp>
        <p:nvSpPr>
          <p:cNvPr id="8" name="TextBox 7">
            <a:extLst>
              <a:ext uri="{FF2B5EF4-FFF2-40B4-BE49-F238E27FC236}">
                <a16:creationId xmlns:a16="http://schemas.microsoft.com/office/drawing/2014/main" id="{00B2CBAC-5C01-4F30-95A0-EB418EF2E991}"/>
              </a:ext>
            </a:extLst>
          </p:cNvPr>
          <p:cNvSpPr txBox="1"/>
          <p:nvPr/>
        </p:nvSpPr>
        <p:spPr>
          <a:xfrm>
            <a:off x="4359837" y="4019638"/>
            <a:ext cx="184731" cy="200055"/>
          </a:xfrm>
          <a:prstGeom prst="rect">
            <a:avLst/>
          </a:prstGeom>
          <a:solidFill>
            <a:srgbClr val="000000"/>
          </a:solidFill>
        </p:spPr>
        <p:txBody>
          <a:bodyPr wrap="none" rtlCol="0">
            <a:spAutoFit/>
          </a:bodyPr>
          <a:lstStyle/>
          <a:p>
            <a:pPr algn="r">
              <a:spcAft>
                <a:spcPts val="600"/>
              </a:spcAft>
            </a:pPr>
            <a:endParaRPr lang="en-US" sz="700" dirty="0">
              <a:solidFill>
                <a:srgbClr val="FFFFFF"/>
              </a:solidFill>
            </a:endParaRPr>
          </a:p>
        </p:txBody>
      </p:sp>
      <p:sp>
        <p:nvSpPr>
          <p:cNvPr id="11" name="TextBox 10">
            <a:extLst>
              <a:ext uri="{FF2B5EF4-FFF2-40B4-BE49-F238E27FC236}">
                <a16:creationId xmlns:a16="http://schemas.microsoft.com/office/drawing/2014/main" id="{E333E4C3-FFF1-4108-91F2-3FB37AAD4D27}"/>
              </a:ext>
            </a:extLst>
          </p:cNvPr>
          <p:cNvSpPr txBox="1"/>
          <p:nvPr/>
        </p:nvSpPr>
        <p:spPr>
          <a:xfrm>
            <a:off x="4359833" y="6657485"/>
            <a:ext cx="184730" cy="200055"/>
          </a:xfrm>
          <a:prstGeom prst="rect">
            <a:avLst/>
          </a:prstGeom>
          <a:solidFill>
            <a:srgbClr val="000000"/>
          </a:solidFill>
        </p:spPr>
        <p:txBody>
          <a:bodyPr wrap="none" rtlCol="0">
            <a:spAutoFit/>
          </a:bodyPr>
          <a:lstStyle/>
          <a:p>
            <a:pPr algn="r">
              <a:spcAft>
                <a:spcPts val="600"/>
              </a:spcAft>
            </a:pPr>
            <a:endParaRPr lang="en-US" sz="700" dirty="0">
              <a:solidFill>
                <a:srgbClr val="FFFFFF"/>
              </a:solidFill>
            </a:endParaRPr>
          </a:p>
        </p:txBody>
      </p:sp>
      <p:sp>
        <p:nvSpPr>
          <p:cNvPr id="35" name="TextBox 34">
            <a:extLst>
              <a:ext uri="{FF2B5EF4-FFF2-40B4-BE49-F238E27FC236}">
                <a16:creationId xmlns:a16="http://schemas.microsoft.com/office/drawing/2014/main" id="{6D94D5FB-4A08-4596-86FF-78A8C4FCC4B6}"/>
              </a:ext>
            </a:extLst>
          </p:cNvPr>
          <p:cNvSpPr txBox="1"/>
          <p:nvPr/>
        </p:nvSpPr>
        <p:spPr>
          <a:xfrm>
            <a:off x="8176267" y="4066893"/>
            <a:ext cx="184730" cy="200055"/>
          </a:xfrm>
          <a:prstGeom prst="rect">
            <a:avLst/>
          </a:prstGeom>
          <a:solidFill>
            <a:srgbClr val="000000"/>
          </a:solidFill>
        </p:spPr>
        <p:txBody>
          <a:bodyPr wrap="none" rtlCol="0">
            <a:spAutoFit/>
          </a:bodyPr>
          <a:lstStyle/>
          <a:p>
            <a:pPr algn="r">
              <a:spcAft>
                <a:spcPts val="600"/>
              </a:spcAft>
            </a:pPr>
            <a:endParaRPr lang="en-US" sz="700" dirty="0">
              <a:solidFill>
                <a:srgbClr val="FFFFFF"/>
              </a:solidFill>
            </a:endParaRPr>
          </a:p>
        </p:txBody>
      </p:sp>
    </p:spTree>
    <p:extLst>
      <p:ext uri="{BB962C8B-B14F-4D97-AF65-F5344CB8AC3E}">
        <p14:creationId xmlns:p14="http://schemas.microsoft.com/office/powerpoint/2010/main" val="22079027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AE22C-93AF-42ED-99D5-9A83EC99F42D}"/>
              </a:ext>
            </a:extLst>
          </p:cNvPr>
          <p:cNvSpPr>
            <a:spLocks noGrp="1"/>
          </p:cNvSpPr>
          <p:nvPr>
            <p:ph type="title"/>
          </p:nvPr>
        </p:nvSpPr>
        <p:spPr/>
        <p:txBody>
          <a:bodyPr/>
          <a:lstStyle/>
          <a:p>
            <a:r>
              <a:rPr lang="en-US" dirty="0"/>
              <a:t>Distracted Driving Example</a:t>
            </a:r>
          </a:p>
        </p:txBody>
      </p:sp>
      <p:pic>
        <p:nvPicPr>
          <p:cNvPr id="10" name="Online Media 9" title="Texting While Driving">
            <a:hlinkClick r:id="" action="ppaction://media"/>
            <a:extLst>
              <a:ext uri="{FF2B5EF4-FFF2-40B4-BE49-F238E27FC236}">
                <a16:creationId xmlns:a16="http://schemas.microsoft.com/office/drawing/2014/main" id="{76390317-4B52-4DF3-832B-0B206B03D35B}"/>
              </a:ext>
            </a:extLst>
          </p:cNvPr>
          <p:cNvPicPr>
            <a:picLocks noGrp="1" noRot="1" noChangeAspect="1"/>
          </p:cNvPicPr>
          <p:nvPr>
            <p:ph idx="1"/>
            <a:videoFile r:link="rId1"/>
          </p:nvPr>
        </p:nvPicPr>
        <p:blipFill>
          <a:blip r:embed="rId4"/>
          <a:stretch>
            <a:fillRect/>
          </a:stretch>
        </p:blipFill>
        <p:spPr>
          <a:xfrm>
            <a:off x="2827338" y="2181225"/>
            <a:ext cx="6538912" cy="3678238"/>
          </a:xfrm>
          <a:prstGeom prst="rect">
            <a:avLst/>
          </a:prstGeom>
        </p:spPr>
      </p:pic>
    </p:spTree>
    <p:extLst>
      <p:ext uri="{BB962C8B-B14F-4D97-AF65-F5344CB8AC3E}">
        <p14:creationId xmlns:p14="http://schemas.microsoft.com/office/powerpoint/2010/main" val="3009913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F2F98-0AE1-4FBE-94A5-2456937EA77F}"/>
              </a:ext>
            </a:extLst>
          </p:cNvPr>
          <p:cNvSpPr>
            <a:spLocks noGrp="1"/>
          </p:cNvSpPr>
          <p:nvPr>
            <p:ph type="title"/>
          </p:nvPr>
        </p:nvSpPr>
        <p:spPr>
          <a:xfrm>
            <a:off x="581192" y="702156"/>
            <a:ext cx="11029616" cy="1013800"/>
          </a:xfrm>
        </p:spPr>
        <p:txBody>
          <a:bodyPr>
            <a:normAutofit/>
          </a:bodyPr>
          <a:lstStyle/>
          <a:p>
            <a:r>
              <a:rPr lang="en-US" dirty="0">
                <a:solidFill>
                  <a:srgbClr val="FFFFFF"/>
                </a:solidFill>
              </a:rPr>
              <a:t>Training Objectives, Continued</a:t>
            </a:r>
          </a:p>
        </p:txBody>
      </p:sp>
      <p:sp useBgFill="1">
        <p:nvSpPr>
          <p:cNvPr id="10" name="Rectangle 9">
            <a:extLst>
              <a:ext uri="{FF2B5EF4-FFF2-40B4-BE49-F238E27FC236}">
                <a16:creationId xmlns:a16="http://schemas.microsoft.com/office/drawing/2014/main" id="{90137588-E70B-486E-AFA8-21B0111C46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2180496"/>
            <a:ext cx="3703320" cy="4045683"/>
          </a:xfrm>
          <a:prstGeom prst="rect">
            <a:avLst/>
          </a:prstGeom>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raphic 6" descr="Presentation with Checklist">
            <a:extLst>
              <a:ext uri="{FF2B5EF4-FFF2-40B4-BE49-F238E27FC236}">
                <a16:creationId xmlns:a16="http://schemas.microsoft.com/office/drawing/2014/main" id="{492F5844-2E53-44AE-AFB6-50AB9F5D26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7225" y="2533078"/>
            <a:ext cx="3305175" cy="3305175"/>
          </a:xfrm>
          <a:prstGeom prst="rect">
            <a:avLst/>
          </a:prstGeom>
        </p:spPr>
      </p:pic>
      <p:sp>
        <p:nvSpPr>
          <p:cNvPr id="8" name="Content Placeholder 2">
            <a:extLst>
              <a:ext uri="{FF2B5EF4-FFF2-40B4-BE49-F238E27FC236}">
                <a16:creationId xmlns:a16="http://schemas.microsoft.com/office/drawing/2014/main" id="{464438A5-505C-4FBD-B927-7B18F558257E}"/>
              </a:ext>
            </a:extLst>
          </p:cNvPr>
          <p:cNvSpPr>
            <a:spLocks noGrp="1"/>
          </p:cNvSpPr>
          <p:nvPr>
            <p:ph idx="1"/>
          </p:nvPr>
        </p:nvSpPr>
        <p:spPr>
          <a:xfrm>
            <a:off x="4505325" y="2180496"/>
            <a:ext cx="7105481" cy="4045683"/>
          </a:xfrm>
        </p:spPr>
        <p:txBody>
          <a:bodyPr>
            <a:normAutofit/>
          </a:bodyPr>
          <a:lstStyle/>
          <a:p>
            <a:pPr>
              <a:lnSpc>
                <a:spcPct val="90000"/>
              </a:lnSpc>
            </a:pPr>
            <a:r>
              <a:rPr lang="en-US" sz="2400" dirty="0"/>
              <a:t>Define distracted driving</a:t>
            </a:r>
          </a:p>
          <a:p>
            <a:pPr>
              <a:lnSpc>
                <a:spcPct val="90000"/>
              </a:lnSpc>
            </a:pPr>
            <a:r>
              <a:rPr lang="en-US" sz="2400" dirty="0"/>
              <a:t>Identify types of distraction</a:t>
            </a:r>
          </a:p>
          <a:p>
            <a:pPr>
              <a:lnSpc>
                <a:spcPct val="90000"/>
              </a:lnSpc>
            </a:pPr>
            <a:r>
              <a:rPr lang="en-US" sz="2400" dirty="0"/>
              <a:t>Describe tips to avoid distracted driving</a:t>
            </a:r>
          </a:p>
          <a:p>
            <a:pPr>
              <a:lnSpc>
                <a:spcPct val="90000"/>
              </a:lnSpc>
            </a:pPr>
            <a:r>
              <a:rPr lang="en-US" sz="2400" dirty="0"/>
              <a:t>Define fatigue</a:t>
            </a:r>
          </a:p>
          <a:p>
            <a:pPr>
              <a:lnSpc>
                <a:spcPct val="90000"/>
              </a:lnSpc>
            </a:pPr>
            <a:r>
              <a:rPr lang="en-US" sz="2400" dirty="0"/>
              <a:t>Understand factors that cause driver fatigue</a:t>
            </a:r>
          </a:p>
          <a:p>
            <a:pPr>
              <a:lnSpc>
                <a:spcPct val="90000"/>
              </a:lnSpc>
            </a:pPr>
            <a:r>
              <a:rPr lang="en-US" sz="2400" dirty="0"/>
              <a:t>Identify signs of fatigue</a:t>
            </a:r>
          </a:p>
          <a:p>
            <a:pPr>
              <a:lnSpc>
                <a:spcPct val="90000"/>
              </a:lnSpc>
            </a:pPr>
            <a:r>
              <a:rPr lang="en-US" sz="2400" dirty="0"/>
              <a:t>Self-assess fatigue levels</a:t>
            </a:r>
          </a:p>
          <a:p>
            <a:pPr>
              <a:lnSpc>
                <a:spcPct val="90000"/>
              </a:lnSpc>
            </a:pPr>
            <a:r>
              <a:rPr lang="en-US" sz="2400" dirty="0"/>
              <a:t>Identify fatigue countermeasures </a:t>
            </a:r>
          </a:p>
        </p:txBody>
      </p:sp>
    </p:spTree>
    <p:extLst>
      <p:ext uri="{BB962C8B-B14F-4D97-AF65-F5344CB8AC3E}">
        <p14:creationId xmlns:p14="http://schemas.microsoft.com/office/powerpoint/2010/main" val="27443385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91BF2-B0C3-424C-B0B2-790CCCCF3046}"/>
              </a:ext>
            </a:extLst>
          </p:cNvPr>
          <p:cNvSpPr>
            <a:spLocks noGrp="1"/>
          </p:cNvSpPr>
          <p:nvPr>
            <p:ph type="title"/>
          </p:nvPr>
        </p:nvSpPr>
        <p:spPr/>
        <p:txBody>
          <a:bodyPr/>
          <a:lstStyle/>
          <a:p>
            <a:r>
              <a:rPr lang="en-US" dirty="0"/>
              <a:t>Danger of Distracted Driving</a:t>
            </a:r>
          </a:p>
        </p:txBody>
      </p:sp>
      <p:sp>
        <p:nvSpPr>
          <p:cNvPr id="3" name="Content Placeholder 2">
            <a:extLst>
              <a:ext uri="{FF2B5EF4-FFF2-40B4-BE49-F238E27FC236}">
                <a16:creationId xmlns:a16="http://schemas.microsoft.com/office/drawing/2014/main" id="{2F968072-109D-4F20-8B2C-5F4371488BB4}"/>
              </a:ext>
            </a:extLst>
          </p:cNvPr>
          <p:cNvSpPr>
            <a:spLocks noGrp="1"/>
          </p:cNvSpPr>
          <p:nvPr>
            <p:ph idx="1"/>
          </p:nvPr>
        </p:nvSpPr>
        <p:spPr>
          <a:xfrm>
            <a:off x="581193" y="2180496"/>
            <a:ext cx="5427228" cy="3678303"/>
          </a:xfrm>
        </p:spPr>
        <p:txBody>
          <a:bodyPr>
            <a:normAutofit fontScale="85000" lnSpcReduction="20000"/>
          </a:bodyPr>
          <a:lstStyle/>
          <a:p>
            <a:r>
              <a:rPr lang="en-US" dirty="0"/>
              <a:t>Multi-tasking involves switching your attention between two tasks</a:t>
            </a:r>
          </a:p>
          <a:p>
            <a:pPr lvl="1"/>
            <a:r>
              <a:rPr lang="en-US" dirty="0"/>
              <a:t>You can not focus on two tasks at once, you switch back and forth </a:t>
            </a:r>
          </a:p>
          <a:p>
            <a:r>
              <a:rPr lang="en-US" dirty="0"/>
              <a:t>Especially dangerous when you are visually or manually distracted</a:t>
            </a:r>
          </a:p>
          <a:p>
            <a:pPr lvl="1"/>
            <a:r>
              <a:rPr lang="en-US" dirty="0"/>
              <a:t>You can’t see if something unexpected happens in front of you!</a:t>
            </a:r>
          </a:p>
          <a:p>
            <a:r>
              <a:rPr lang="en-US" dirty="0"/>
              <a:t>23x more likely to the being involved in crash or near crash when texting </a:t>
            </a:r>
          </a:p>
        </p:txBody>
      </p:sp>
      <p:pic>
        <p:nvPicPr>
          <p:cNvPr id="5" name="Picture 4" descr="A picture containing book, text&#10;&#10;Description automatically generated">
            <a:extLst>
              <a:ext uri="{FF2B5EF4-FFF2-40B4-BE49-F238E27FC236}">
                <a16:creationId xmlns:a16="http://schemas.microsoft.com/office/drawing/2014/main" id="{42E9949B-FCAC-4232-98CF-35218E421A54}"/>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302334" y="2220916"/>
            <a:ext cx="5427226" cy="3645287"/>
          </a:xfrm>
          <a:prstGeom prst="rect">
            <a:avLst/>
          </a:prstGeom>
        </p:spPr>
      </p:pic>
    </p:spTree>
    <p:extLst>
      <p:ext uri="{BB962C8B-B14F-4D97-AF65-F5344CB8AC3E}">
        <p14:creationId xmlns:p14="http://schemas.microsoft.com/office/powerpoint/2010/main" val="35277676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B8884-7999-4490-BA72-0D207A4190DA}"/>
              </a:ext>
            </a:extLst>
          </p:cNvPr>
          <p:cNvSpPr>
            <a:spLocks noGrp="1"/>
          </p:cNvSpPr>
          <p:nvPr>
            <p:ph type="title"/>
          </p:nvPr>
        </p:nvSpPr>
        <p:spPr>
          <a:xfrm>
            <a:off x="581192" y="702156"/>
            <a:ext cx="11029616" cy="1013800"/>
          </a:xfrm>
        </p:spPr>
        <p:txBody>
          <a:bodyPr>
            <a:normAutofit/>
          </a:bodyPr>
          <a:lstStyle/>
          <a:p>
            <a:r>
              <a:rPr lang="en-US">
                <a:solidFill>
                  <a:srgbClr val="FFFFFF"/>
                </a:solidFill>
              </a:rPr>
              <a:t>Cognitive Distraction</a:t>
            </a:r>
          </a:p>
        </p:txBody>
      </p:sp>
      <p:sp>
        <p:nvSpPr>
          <p:cNvPr id="3" name="Content Placeholder 2">
            <a:extLst>
              <a:ext uri="{FF2B5EF4-FFF2-40B4-BE49-F238E27FC236}">
                <a16:creationId xmlns:a16="http://schemas.microsoft.com/office/drawing/2014/main" id="{A8F0CBD3-F3E5-46B8-B74F-E3CFDDC6DE47}"/>
              </a:ext>
            </a:extLst>
          </p:cNvPr>
          <p:cNvSpPr>
            <a:spLocks noGrp="1"/>
          </p:cNvSpPr>
          <p:nvPr>
            <p:ph idx="1"/>
          </p:nvPr>
        </p:nvSpPr>
        <p:spPr>
          <a:xfrm>
            <a:off x="581192" y="2180496"/>
            <a:ext cx="7225075" cy="3678303"/>
          </a:xfrm>
        </p:spPr>
        <p:txBody>
          <a:bodyPr>
            <a:normAutofit fontScale="92500" lnSpcReduction="20000"/>
          </a:bodyPr>
          <a:lstStyle/>
          <a:p>
            <a:r>
              <a:rPr lang="en-US" dirty="0"/>
              <a:t>“Daydreaming”</a:t>
            </a:r>
          </a:p>
          <a:p>
            <a:r>
              <a:rPr lang="en-US" dirty="0"/>
              <a:t>Distracted by our thoughts or emotions</a:t>
            </a:r>
          </a:p>
          <a:p>
            <a:r>
              <a:rPr lang="en-US" dirty="0"/>
              <a:t>Factors that often cause cognitive distraction</a:t>
            </a:r>
          </a:p>
          <a:p>
            <a:pPr lvl="1"/>
            <a:r>
              <a:rPr lang="en-US" dirty="0"/>
              <a:t>During or after arguments</a:t>
            </a:r>
          </a:p>
          <a:p>
            <a:pPr lvl="1"/>
            <a:r>
              <a:rPr lang="en-US" dirty="0"/>
              <a:t>Under pressure</a:t>
            </a:r>
          </a:p>
          <a:p>
            <a:pPr lvl="1"/>
            <a:r>
              <a:rPr lang="en-US" dirty="0"/>
              <a:t>Family concerns</a:t>
            </a:r>
          </a:p>
          <a:p>
            <a:pPr lvl="1"/>
            <a:r>
              <a:rPr lang="en-US" dirty="0"/>
              <a:t>In monotonous conditions</a:t>
            </a:r>
          </a:p>
          <a:p>
            <a:pPr lvl="1"/>
            <a:r>
              <a:rPr lang="en-US" dirty="0"/>
              <a:t>Fatigued</a:t>
            </a:r>
          </a:p>
          <a:p>
            <a:pPr lvl="1"/>
            <a:endParaRPr lang="en-US" dirty="0"/>
          </a:p>
        </p:txBody>
      </p:sp>
      <p:pic>
        <p:nvPicPr>
          <p:cNvPr id="5" name="Picture 4" descr="A picture containing wearing, hair, holding, man&#10;&#10;Description automatically generated">
            <a:extLst>
              <a:ext uri="{FF2B5EF4-FFF2-40B4-BE49-F238E27FC236}">
                <a16:creationId xmlns:a16="http://schemas.microsoft.com/office/drawing/2014/main" id="{BEF11925-46D9-4A34-B971-754CB0A80EA3}"/>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21238" r="24251" b="1"/>
          <a:stretch/>
        </p:blipFill>
        <p:spPr>
          <a:xfrm>
            <a:off x="8350216" y="2025814"/>
            <a:ext cx="3260592" cy="3987666"/>
          </a:xfrm>
          <a:prstGeom prst="rect">
            <a:avLst/>
          </a:prstGeom>
        </p:spPr>
      </p:pic>
      <p:sp>
        <p:nvSpPr>
          <p:cNvPr id="6" name="TextBox 5">
            <a:extLst>
              <a:ext uri="{FF2B5EF4-FFF2-40B4-BE49-F238E27FC236}">
                <a16:creationId xmlns:a16="http://schemas.microsoft.com/office/drawing/2014/main" id="{D0B48F04-1D2B-4250-BF57-981C8F256F11}"/>
              </a:ext>
            </a:extLst>
          </p:cNvPr>
          <p:cNvSpPr txBox="1"/>
          <p:nvPr/>
        </p:nvSpPr>
        <p:spPr>
          <a:xfrm>
            <a:off x="11550070" y="6175345"/>
            <a:ext cx="184730" cy="200055"/>
          </a:xfrm>
          <a:prstGeom prst="rect">
            <a:avLst/>
          </a:prstGeom>
          <a:solidFill>
            <a:srgbClr val="000000"/>
          </a:solidFill>
        </p:spPr>
        <p:txBody>
          <a:bodyPr wrap="none" rtlCol="0">
            <a:spAutoFit/>
          </a:bodyPr>
          <a:lstStyle/>
          <a:p>
            <a:pPr algn="r">
              <a:spcAft>
                <a:spcPts val="600"/>
              </a:spcAft>
            </a:pPr>
            <a:endParaRPr lang="en-US" sz="700" dirty="0">
              <a:solidFill>
                <a:srgbClr val="FFFFFF"/>
              </a:solidFill>
            </a:endParaRPr>
          </a:p>
        </p:txBody>
      </p:sp>
    </p:spTree>
    <p:extLst>
      <p:ext uri="{BB962C8B-B14F-4D97-AF65-F5344CB8AC3E}">
        <p14:creationId xmlns:p14="http://schemas.microsoft.com/office/powerpoint/2010/main" val="2130246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8">
            <a:extLst>
              <a:ext uri="{FF2B5EF4-FFF2-40B4-BE49-F238E27FC236}">
                <a16:creationId xmlns:a16="http://schemas.microsoft.com/office/drawing/2014/main" id="{9ADDB9E1-AB12-462E-8E0D-83CA31C6EB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214040EB-4842-44D5-9380-BDF41FB7BA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436"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CDB8B1A5-2B96-4AA1-8B17-9EA3DBC86A36}"/>
              </a:ext>
            </a:extLst>
          </p:cNvPr>
          <p:cNvSpPr>
            <a:spLocks noGrp="1"/>
          </p:cNvSpPr>
          <p:nvPr>
            <p:ph type="title"/>
          </p:nvPr>
        </p:nvSpPr>
        <p:spPr>
          <a:xfrm>
            <a:off x="803189" y="1209184"/>
            <a:ext cx="3089189" cy="4734416"/>
          </a:xfrm>
        </p:spPr>
        <p:txBody>
          <a:bodyPr anchor="ctr">
            <a:normAutofit/>
          </a:bodyPr>
          <a:lstStyle/>
          <a:p>
            <a:r>
              <a:rPr lang="en-US" dirty="0">
                <a:solidFill>
                  <a:srgbClr val="FFFFFF"/>
                </a:solidFill>
              </a:rPr>
              <a:t>Driver Tips to Avoid Inattention</a:t>
            </a:r>
          </a:p>
        </p:txBody>
      </p:sp>
      <p:sp>
        <p:nvSpPr>
          <p:cNvPr id="13" name="Rectangle 12">
            <a:extLst>
              <a:ext uri="{FF2B5EF4-FFF2-40B4-BE49-F238E27FC236}">
                <a16:creationId xmlns:a16="http://schemas.microsoft.com/office/drawing/2014/main" id="{0C076E08-C160-41E7-8D09-E2436B5917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25A65B62-07C4-4876-A101-9C85F48A02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D02BCE7C-4E97-4627-9FD1-DD7B633E55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F27BAC85-B940-40EB-9982-EA96596D8A80}"/>
              </a:ext>
            </a:extLst>
          </p:cNvPr>
          <p:cNvSpPr>
            <a:spLocks noGrp="1"/>
          </p:cNvSpPr>
          <p:nvPr>
            <p:ph idx="1"/>
          </p:nvPr>
        </p:nvSpPr>
        <p:spPr>
          <a:xfrm>
            <a:off x="4561870" y="723900"/>
            <a:ext cx="7183597" cy="3252678"/>
          </a:xfrm>
        </p:spPr>
        <p:txBody>
          <a:bodyPr>
            <a:normAutofit/>
          </a:bodyPr>
          <a:lstStyle/>
          <a:p>
            <a:pPr>
              <a:lnSpc>
                <a:spcPct val="90000"/>
              </a:lnSpc>
            </a:pPr>
            <a:r>
              <a:rPr lang="en-US" sz="2200" dirty="0"/>
              <a:t>Pay attention to what is happening in front of you</a:t>
            </a:r>
          </a:p>
          <a:p>
            <a:pPr>
              <a:lnSpc>
                <a:spcPct val="90000"/>
              </a:lnSpc>
            </a:pPr>
            <a:r>
              <a:rPr lang="en-US" sz="2200" dirty="0"/>
              <a:t>Keep your eyes on the road and your hands on the wheel</a:t>
            </a:r>
          </a:p>
          <a:p>
            <a:pPr lvl="1">
              <a:lnSpc>
                <a:spcPct val="90000"/>
              </a:lnSpc>
            </a:pPr>
            <a:r>
              <a:rPr lang="en-US" sz="1800" dirty="0"/>
              <a:t>Continue to scan for hazards </a:t>
            </a:r>
          </a:p>
          <a:p>
            <a:pPr>
              <a:lnSpc>
                <a:spcPct val="90000"/>
              </a:lnSpc>
            </a:pPr>
            <a:r>
              <a:rPr lang="en-US" sz="2200" dirty="0"/>
              <a:t>Know where you are going before you leave</a:t>
            </a:r>
          </a:p>
          <a:p>
            <a:pPr>
              <a:lnSpc>
                <a:spcPct val="90000"/>
              </a:lnSpc>
            </a:pPr>
            <a:r>
              <a:rPr lang="en-US" sz="2200" dirty="0"/>
              <a:t>Know what the traffic is doing around you</a:t>
            </a:r>
          </a:p>
          <a:p>
            <a:pPr>
              <a:lnSpc>
                <a:spcPct val="90000"/>
              </a:lnSpc>
            </a:pPr>
            <a:r>
              <a:rPr lang="en-US" sz="2200" dirty="0"/>
              <a:t>Watch out for other distracted drivers</a:t>
            </a:r>
          </a:p>
          <a:p>
            <a:pPr>
              <a:lnSpc>
                <a:spcPct val="90000"/>
              </a:lnSpc>
            </a:pPr>
            <a:r>
              <a:rPr lang="en-US" sz="2200" dirty="0"/>
              <a:t>Prevent “drift” lane departures</a:t>
            </a:r>
          </a:p>
        </p:txBody>
      </p:sp>
      <p:pic>
        <p:nvPicPr>
          <p:cNvPr id="10" name="Picture 9">
            <a:extLst>
              <a:ext uri="{FF2B5EF4-FFF2-40B4-BE49-F238E27FC236}">
                <a16:creationId xmlns:a16="http://schemas.microsoft.com/office/drawing/2014/main" id="{FABCED63-41D5-447F-9913-227F0A272754}"/>
              </a:ext>
            </a:extLst>
          </p:cNvPr>
          <p:cNvPicPr>
            <a:picLocks noChangeAspect="1"/>
          </p:cNvPicPr>
          <p:nvPr/>
        </p:nvPicPr>
        <p:blipFill>
          <a:blip r:embed="rId3"/>
          <a:stretch>
            <a:fillRect/>
          </a:stretch>
        </p:blipFill>
        <p:spPr>
          <a:xfrm>
            <a:off x="4905465" y="3976578"/>
            <a:ext cx="5254535" cy="2414283"/>
          </a:xfrm>
          <a:prstGeom prst="rect">
            <a:avLst/>
          </a:prstGeom>
        </p:spPr>
      </p:pic>
    </p:spTree>
    <p:extLst>
      <p:ext uri="{BB962C8B-B14F-4D97-AF65-F5344CB8AC3E}">
        <p14:creationId xmlns:p14="http://schemas.microsoft.com/office/powerpoint/2010/main" val="14729883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6D2CC0-6CEE-4448-B3C9-FA45BF64115D}"/>
              </a:ext>
            </a:extLst>
          </p:cNvPr>
          <p:cNvSpPr>
            <a:spLocks noGrp="1"/>
          </p:cNvSpPr>
          <p:nvPr>
            <p:ph type="title"/>
          </p:nvPr>
        </p:nvSpPr>
        <p:spPr/>
        <p:txBody>
          <a:bodyPr/>
          <a:lstStyle/>
          <a:p>
            <a:r>
              <a:rPr lang="en-US" dirty="0"/>
              <a:t>Check on learning #5: Inattention</a:t>
            </a:r>
          </a:p>
        </p:txBody>
      </p:sp>
      <p:sp>
        <p:nvSpPr>
          <p:cNvPr id="3" name="Content Placeholder 2">
            <a:extLst>
              <a:ext uri="{FF2B5EF4-FFF2-40B4-BE49-F238E27FC236}">
                <a16:creationId xmlns:a16="http://schemas.microsoft.com/office/drawing/2014/main" id="{10CB2623-5109-4464-BC7A-230555B7DCE0}"/>
              </a:ext>
            </a:extLst>
          </p:cNvPr>
          <p:cNvSpPr>
            <a:spLocks noGrp="1"/>
          </p:cNvSpPr>
          <p:nvPr>
            <p:ph idx="1"/>
          </p:nvPr>
        </p:nvSpPr>
        <p:spPr/>
        <p:txBody>
          <a:bodyPr/>
          <a:lstStyle/>
          <a:p>
            <a:pPr marL="0" indent="0">
              <a:buNone/>
            </a:pPr>
            <a:r>
              <a:rPr lang="en-US" dirty="0"/>
              <a:t>Which of the following is considered a driver distraction?</a:t>
            </a:r>
          </a:p>
          <a:p>
            <a:pPr marL="781200" lvl="1" indent="-457200">
              <a:buFont typeface="+mj-lt"/>
              <a:buAutoNum type="alphaUcPeriod"/>
            </a:pPr>
            <a:r>
              <a:rPr lang="en-US" dirty="0"/>
              <a:t>Day dreaming</a:t>
            </a:r>
          </a:p>
          <a:p>
            <a:pPr marL="781200" lvl="1" indent="-457200">
              <a:buFont typeface="+mj-lt"/>
              <a:buAutoNum type="alphaUcPeriod"/>
            </a:pPr>
            <a:r>
              <a:rPr lang="en-US" dirty="0"/>
              <a:t>Looking at cell phone</a:t>
            </a:r>
          </a:p>
          <a:p>
            <a:pPr marL="781200" lvl="1" indent="-457200">
              <a:buFont typeface="+mj-lt"/>
              <a:buAutoNum type="alphaUcPeriod"/>
            </a:pPr>
            <a:r>
              <a:rPr lang="en-US" dirty="0"/>
              <a:t>Eating </a:t>
            </a:r>
          </a:p>
          <a:p>
            <a:pPr marL="781200" lvl="1" indent="-457200">
              <a:buFont typeface="+mj-lt"/>
              <a:buAutoNum type="alphaUcPeriod"/>
            </a:pPr>
            <a:r>
              <a:rPr lang="en-US" dirty="0"/>
              <a:t>All the above</a:t>
            </a:r>
          </a:p>
        </p:txBody>
      </p:sp>
    </p:spTree>
    <p:extLst>
      <p:ext uri="{BB962C8B-B14F-4D97-AF65-F5344CB8AC3E}">
        <p14:creationId xmlns:p14="http://schemas.microsoft.com/office/powerpoint/2010/main" val="32514145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6D2CC0-6CEE-4448-B3C9-FA45BF64115D}"/>
              </a:ext>
            </a:extLst>
          </p:cNvPr>
          <p:cNvSpPr>
            <a:spLocks noGrp="1"/>
          </p:cNvSpPr>
          <p:nvPr>
            <p:ph type="title"/>
          </p:nvPr>
        </p:nvSpPr>
        <p:spPr/>
        <p:txBody>
          <a:bodyPr/>
          <a:lstStyle/>
          <a:p>
            <a:r>
              <a:rPr lang="en-US" dirty="0"/>
              <a:t>Check on learning #5: Inattention</a:t>
            </a:r>
          </a:p>
        </p:txBody>
      </p:sp>
      <p:sp>
        <p:nvSpPr>
          <p:cNvPr id="3" name="Content Placeholder 2">
            <a:extLst>
              <a:ext uri="{FF2B5EF4-FFF2-40B4-BE49-F238E27FC236}">
                <a16:creationId xmlns:a16="http://schemas.microsoft.com/office/drawing/2014/main" id="{10CB2623-5109-4464-BC7A-230555B7DCE0}"/>
              </a:ext>
            </a:extLst>
          </p:cNvPr>
          <p:cNvSpPr>
            <a:spLocks noGrp="1"/>
          </p:cNvSpPr>
          <p:nvPr>
            <p:ph idx="1"/>
          </p:nvPr>
        </p:nvSpPr>
        <p:spPr/>
        <p:txBody>
          <a:bodyPr/>
          <a:lstStyle/>
          <a:p>
            <a:pPr marL="0" indent="0">
              <a:buNone/>
            </a:pPr>
            <a:r>
              <a:rPr lang="en-US" dirty="0"/>
              <a:t>Which of the following is considered a driver distraction?</a:t>
            </a:r>
          </a:p>
          <a:p>
            <a:pPr marL="781200" lvl="1" indent="-457200">
              <a:buFont typeface="+mj-lt"/>
              <a:buAutoNum type="alphaUcPeriod"/>
            </a:pPr>
            <a:r>
              <a:rPr lang="en-US" dirty="0">
                <a:solidFill>
                  <a:schemeClr val="bg1">
                    <a:lumMod val="85000"/>
                  </a:schemeClr>
                </a:solidFill>
              </a:rPr>
              <a:t>Day dreaming</a:t>
            </a:r>
          </a:p>
          <a:p>
            <a:pPr marL="781200" lvl="1" indent="-457200">
              <a:buFont typeface="+mj-lt"/>
              <a:buAutoNum type="alphaUcPeriod"/>
            </a:pPr>
            <a:r>
              <a:rPr lang="en-US" dirty="0">
                <a:solidFill>
                  <a:schemeClr val="bg1">
                    <a:lumMod val="85000"/>
                  </a:schemeClr>
                </a:solidFill>
              </a:rPr>
              <a:t>Talking on a cell phone</a:t>
            </a:r>
          </a:p>
          <a:p>
            <a:pPr marL="781200" lvl="1" indent="-457200">
              <a:buFont typeface="+mj-lt"/>
              <a:buAutoNum type="alphaUcPeriod"/>
            </a:pPr>
            <a:r>
              <a:rPr lang="en-US" dirty="0">
                <a:solidFill>
                  <a:schemeClr val="bg1">
                    <a:lumMod val="85000"/>
                  </a:schemeClr>
                </a:solidFill>
              </a:rPr>
              <a:t>Eating </a:t>
            </a:r>
          </a:p>
          <a:p>
            <a:pPr marL="781200" lvl="1" indent="-457200">
              <a:buFont typeface="+mj-lt"/>
              <a:buAutoNum type="alphaUcPeriod"/>
            </a:pPr>
            <a:r>
              <a:rPr lang="en-US" dirty="0">
                <a:solidFill>
                  <a:srgbClr val="FF0000"/>
                </a:solidFill>
              </a:rPr>
              <a:t>All the above</a:t>
            </a:r>
          </a:p>
        </p:txBody>
      </p:sp>
    </p:spTree>
    <p:extLst>
      <p:ext uri="{BB962C8B-B14F-4D97-AF65-F5344CB8AC3E}">
        <p14:creationId xmlns:p14="http://schemas.microsoft.com/office/powerpoint/2010/main" val="26115846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38603-386D-44E7-8085-9596585BF21A}"/>
              </a:ext>
            </a:extLst>
          </p:cNvPr>
          <p:cNvSpPr>
            <a:spLocks noGrp="1"/>
          </p:cNvSpPr>
          <p:nvPr>
            <p:ph type="title"/>
          </p:nvPr>
        </p:nvSpPr>
        <p:spPr/>
        <p:txBody>
          <a:bodyPr/>
          <a:lstStyle/>
          <a:p>
            <a:r>
              <a:rPr lang="en-US" dirty="0"/>
              <a:t>External Distraction</a:t>
            </a:r>
          </a:p>
        </p:txBody>
      </p:sp>
      <p:sp>
        <p:nvSpPr>
          <p:cNvPr id="3" name="Content Placeholder 2">
            <a:extLst>
              <a:ext uri="{FF2B5EF4-FFF2-40B4-BE49-F238E27FC236}">
                <a16:creationId xmlns:a16="http://schemas.microsoft.com/office/drawing/2014/main" id="{9E6C1AE2-8ABA-40BC-88DA-A928D128BA5D}"/>
              </a:ext>
            </a:extLst>
          </p:cNvPr>
          <p:cNvSpPr>
            <a:spLocks noGrp="1"/>
          </p:cNvSpPr>
          <p:nvPr>
            <p:ph idx="1"/>
          </p:nvPr>
        </p:nvSpPr>
        <p:spPr>
          <a:xfrm>
            <a:off x="581192" y="2180496"/>
            <a:ext cx="11029615" cy="4140294"/>
          </a:xfrm>
        </p:spPr>
        <p:txBody>
          <a:bodyPr>
            <a:normAutofit lnSpcReduction="10000"/>
          </a:bodyPr>
          <a:lstStyle/>
          <a:p>
            <a:pPr lvl="1"/>
            <a:r>
              <a:rPr lang="en-US" altLang="en-US" sz="2800" dirty="0"/>
              <a:t>Being distracted by something outside of your vehicle</a:t>
            </a:r>
          </a:p>
          <a:p>
            <a:pPr lvl="1"/>
            <a:r>
              <a:rPr lang="en-US" altLang="en-US" sz="2800" dirty="0"/>
              <a:t>8% of heavy vehicle crashes occurred due to driver external distraction.</a:t>
            </a:r>
          </a:p>
          <a:p>
            <a:pPr lvl="1"/>
            <a:r>
              <a:rPr lang="en-US" altLang="en-US" sz="2800" dirty="0"/>
              <a:t>Examples</a:t>
            </a:r>
          </a:p>
          <a:p>
            <a:pPr lvl="2"/>
            <a:r>
              <a:rPr lang="en-US" altLang="en-US" dirty="0"/>
              <a:t>Unfamiliar with road</a:t>
            </a:r>
          </a:p>
          <a:p>
            <a:pPr lvl="2"/>
            <a:r>
              <a:rPr lang="en-US" altLang="en-US" dirty="0"/>
              <a:t>Searching for an address</a:t>
            </a:r>
          </a:p>
          <a:p>
            <a:pPr lvl="2"/>
            <a:r>
              <a:rPr lang="en-US" altLang="en-US" dirty="0"/>
              <a:t>Construction activity</a:t>
            </a:r>
          </a:p>
          <a:p>
            <a:pPr lvl="2"/>
            <a:r>
              <a:rPr lang="en-US" altLang="en-US" dirty="0"/>
              <a:t>Looking at a building or scenery</a:t>
            </a:r>
          </a:p>
          <a:p>
            <a:pPr lvl="2"/>
            <a:r>
              <a:rPr lang="en-US" altLang="en-US" dirty="0"/>
              <a:t>Looking at a sign</a:t>
            </a:r>
            <a:endParaRPr lang="en-US" altLang="en-US" sz="2800" dirty="0"/>
          </a:p>
        </p:txBody>
      </p:sp>
      <p:pic>
        <p:nvPicPr>
          <p:cNvPr id="5" name="Picture 4" descr="A red and white sign on a pole&#10;&#10;Description automatically generated">
            <a:extLst>
              <a:ext uri="{FF2B5EF4-FFF2-40B4-BE49-F238E27FC236}">
                <a16:creationId xmlns:a16="http://schemas.microsoft.com/office/drawing/2014/main" id="{FD6F9010-61EB-4802-B74B-74F0B6223F1D}"/>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301839" y="3776082"/>
            <a:ext cx="3048000" cy="2286000"/>
          </a:xfrm>
          <a:prstGeom prst="rect">
            <a:avLst/>
          </a:prstGeom>
        </p:spPr>
      </p:pic>
    </p:spTree>
    <p:extLst>
      <p:ext uri="{BB962C8B-B14F-4D97-AF65-F5344CB8AC3E}">
        <p14:creationId xmlns:p14="http://schemas.microsoft.com/office/powerpoint/2010/main" val="34012646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B691D59-8F51-4DD8-AD41-D568D29B08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204AEF18-0627-48F3-9B3D-F7E8F050B1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CEAEE08A-C572-438F-9753-B0D527A51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DB93146F-62ED-4C59-844C-0935D0FB50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7" name="Rectangle 16">
            <a:extLst>
              <a:ext uri="{FF2B5EF4-FFF2-40B4-BE49-F238E27FC236}">
                <a16:creationId xmlns:a16="http://schemas.microsoft.com/office/drawing/2014/main" id="{BF3D65BA-1C65-40FB-92EF-83951BDC1D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Online Media 3" title="External Distraction">
            <a:hlinkClick r:id="" action="ppaction://media"/>
            <a:extLst>
              <a:ext uri="{FF2B5EF4-FFF2-40B4-BE49-F238E27FC236}">
                <a16:creationId xmlns:a16="http://schemas.microsoft.com/office/drawing/2014/main" id="{C375B63B-26F6-4389-B8D4-7107ADA7602B}"/>
              </a:ext>
            </a:extLst>
          </p:cNvPr>
          <p:cNvPicPr>
            <a:picLocks noGrp="1" noRot="1" noChangeAspect="1"/>
          </p:cNvPicPr>
          <p:nvPr>
            <p:ph idx="1"/>
            <a:videoFile r:link="rId1"/>
          </p:nvPr>
        </p:nvPicPr>
        <p:blipFill>
          <a:blip r:embed="rId4"/>
          <a:stretch>
            <a:fillRect/>
          </a:stretch>
        </p:blipFill>
        <p:spPr>
          <a:xfrm>
            <a:off x="835105" y="1047665"/>
            <a:ext cx="6707181" cy="5030386"/>
          </a:xfrm>
          <a:prstGeom prst="rect">
            <a:avLst/>
          </a:prstGeom>
        </p:spPr>
      </p:pic>
      <p:sp>
        <p:nvSpPr>
          <p:cNvPr id="19" name="Rectangle 18">
            <a:extLst>
              <a:ext uri="{FF2B5EF4-FFF2-40B4-BE49-F238E27FC236}">
                <a16:creationId xmlns:a16="http://schemas.microsoft.com/office/drawing/2014/main" id="{ADF52CCA-FCDD-49A0-BFFC-3BD41F1B82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E4EAAC69-1EDF-4C44-A9A2-2973283AD458}"/>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300">
                <a:solidFill>
                  <a:srgbClr val="FFFFFF"/>
                </a:solidFill>
              </a:rPr>
              <a:t>External Distraction</a:t>
            </a:r>
          </a:p>
        </p:txBody>
      </p:sp>
    </p:spTree>
    <p:extLst>
      <p:ext uri="{BB962C8B-B14F-4D97-AF65-F5344CB8AC3E}">
        <p14:creationId xmlns:p14="http://schemas.microsoft.com/office/powerpoint/2010/main" val="2274941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49A8A-06AA-42B8-A79A-45B3DAEA7E75}"/>
              </a:ext>
            </a:extLst>
          </p:cNvPr>
          <p:cNvSpPr>
            <a:spLocks noGrp="1"/>
          </p:cNvSpPr>
          <p:nvPr>
            <p:ph type="title"/>
          </p:nvPr>
        </p:nvSpPr>
        <p:spPr>
          <a:xfrm>
            <a:off x="581192" y="702156"/>
            <a:ext cx="11029616" cy="1013800"/>
          </a:xfrm>
        </p:spPr>
        <p:txBody>
          <a:bodyPr>
            <a:normAutofit/>
          </a:bodyPr>
          <a:lstStyle/>
          <a:p>
            <a:r>
              <a:rPr lang="en-US" dirty="0">
                <a:solidFill>
                  <a:srgbClr val="FFFFFF"/>
                </a:solidFill>
              </a:rPr>
              <a:t>Tips to Avoid External Distractions</a:t>
            </a:r>
          </a:p>
        </p:txBody>
      </p:sp>
      <p:sp>
        <p:nvSpPr>
          <p:cNvPr id="3" name="Content Placeholder 2">
            <a:extLst>
              <a:ext uri="{FF2B5EF4-FFF2-40B4-BE49-F238E27FC236}">
                <a16:creationId xmlns:a16="http://schemas.microsoft.com/office/drawing/2014/main" id="{CBF2A835-55E9-434A-A6FF-6E008DDD4DA4}"/>
              </a:ext>
            </a:extLst>
          </p:cNvPr>
          <p:cNvSpPr>
            <a:spLocks noGrp="1"/>
          </p:cNvSpPr>
          <p:nvPr>
            <p:ph idx="1"/>
          </p:nvPr>
        </p:nvSpPr>
        <p:spPr>
          <a:xfrm>
            <a:off x="581193" y="1957750"/>
            <a:ext cx="11029614" cy="2121026"/>
          </a:xfrm>
        </p:spPr>
        <p:txBody>
          <a:bodyPr>
            <a:normAutofit/>
          </a:bodyPr>
          <a:lstStyle/>
          <a:p>
            <a:pPr>
              <a:lnSpc>
                <a:spcPct val="90000"/>
              </a:lnSpc>
            </a:pPr>
            <a:r>
              <a:rPr lang="en-US" sz="2200" dirty="0"/>
              <a:t>Give the drive your full attention</a:t>
            </a:r>
          </a:p>
          <a:p>
            <a:pPr>
              <a:lnSpc>
                <a:spcPct val="90000"/>
              </a:lnSpc>
            </a:pPr>
            <a:r>
              <a:rPr lang="en-US" sz="2200" dirty="0"/>
              <a:t>Keep your eyes on the road, scanning for hazards </a:t>
            </a:r>
          </a:p>
          <a:p>
            <a:pPr>
              <a:lnSpc>
                <a:spcPct val="90000"/>
              </a:lnSpc>
            </a:pPr>
            <a:r>
              <a:rPr lang="en-US" sz="2200" dirty="0"/>
              <a:t>Avoid fixating on people, animals, objects, or events not related to driving</a:t>
            </a:r>
          </a:p>
          <a:p>
            <a:pPr>
              <a:lnSpc>
                <a:spcPct val="90000"/>
              </a:lnSpc>
            </a:pPr>
            <a:r>
              <a:rPr lang="en-US" sz="2200" dirty="0"/>
              <a:t>Stop and seek advice on an alternative road if you are diverted from your planned route</a:t>
            </a:r>
          </a:p>
        </p:txBody>
      </p:sp>
      <p:pic>
        <p:nvPicPr>
          <p:cNvPr id="5" name="Picture 4">
            <a:extLst>
              <a:ext uri="{FF2B5EF4-FFF2-40B4-BE49-F238E27FC236}">
                <a16:creationId xmlns:a16="http://schemas.microsoft.com/office/drawing/2014/main" id="{CA8B54BA-859B-4454-BF8A-17A31D2C84F7}"/>
              </a:ext>
            </a:extLst>
          </p:cNvPr>
          <p:cNvPicPr>
            <a:picLocks noChangeAspect="1"/>
          </p:cNvPicPr>
          <p:nvPr/>
        </p:nvPicPr>
        <p:blipFill>
          <a:blip r:embed="rId3"/>
          <a:stretch>
            <a:fillRect/>
          </a:stretch>
        </p:blipFill>
        <p:spPr>
          <a:xfrm>
            <a:off x="3348028" y="4090206"/>
            <a:ext cx="5495944" cy="2383043"/>
          </a:xfrm>
          <a:prstGeom prst="rect">
            <a:avLst/>
          </a:prstGeom>
        </p:spPr>
      </p:pic>
    </p:spTree>
    <p:extLst>
      <p:ext uri="{BB962C8B-B14F-4D97-AF65-F5344CB8AC3E}">
        <p14:creationId xmlns:p14="http://schemas.microsoft.com/office/powerpoint/2010/main" val="6665053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9DCA29-0513-44CB-9C7A-6AA7672CC334}"/>
              </a:ext>
            </a:extLst>
          </p:cNvPr>
          <p:cNvSpPr>
            <a:spLocks noGrp="1"/>
          </p:cNvSpPr>
          <p:nvPr>
            <p:ph type="title"/>
          </p:nvPr>
        </p:nvSpPr>
        <p:spPr/>
        <p:txBody>
          <a:bodyPr/>
          <a:lstStyle/>
          <a:p>
            <a:r>
              <a:rPr lang="en-US" dirty="0"/>
              <a:t>Internal Distractions</a:t>
            </a:r>
          </a:p>
        </p:txBody>
      </p:sp>
      <p:sp>
        <p:nvSpPr>
          <p:cNvPr id="3" name="Content Placeholder 2">
            <a:extLst>
              <a:ext uri="{FF2B5EF4-FFF2-40B4-BE49-F238E27FC236}">
                <a16:creationId xmlns:a16="http://schemas.microsoft.com/office/drawing/2014/main" id="{BBDF5B0F-818B-44A4-AC6B-31E977CD4FFF}"/>
              </a:ext>
            </a:extLst>
          </p:cNvPr>
          <p:cNvSpPr>
            <a:spLocks noGrp="1"/>
          </p:cNvSpPr>
          <p:nvPr>
            <p:ph idx="1"/>
          </p:nvPr>
        </p:nvSpPr>
        <p:spPr>
          <a:xfrm>
            <a:off x="581192" y="2180496"/>
            <a:ext cx="11029615" cy="3975348"/>
          </a:xfrm>
        </p:spPr>
        <p:txBody>
          <a:bodyPr>
            <a:normAutofit/>
          </a:bodyPr>
          <a:lstStyle/>
          <a:p>
            <a:pPr lvl="1"/>
            <a:r>
              <a:rPr lang="en-US" altLang="en-US" dirty="0"/>
              <a:t>Being distracted by something inside your vehicle</a:t>
            </a:r>
          </a:p>
          <a:p>
            <a:pPr lvl="1"/>
            <a:r>
              <a:rPr lang="en-US" altLang="en-US" dirty="0"/>
              <a:t>2% of heavy vehicle crashes occurred due to driver internal distraction. </a:t>
            </a:r>
          </a:p>
          <a:p>
            <a:pPr lvl="1"/>
            <a:r>
              <a:rPr lang="en-US" altLang="en-US" dirty="0"/>
              <a:t>Usually initiated by the driver</a:t>
            </a:r>
          </a:p>
          <a:p>
            <a:pPr lvl="2"/>
            <a:r>
              <a:rPr lang="en-US" altLang="en-US" dirty="0"/>
              <a:t>Texting/App use</a:t>
            </a:r>
          </a:p>
          <a:p>
            <a:pPr lvl="2"/>
            <a:r>
              <a:rPr lang="en-US" altLang="en-US" dirty="0"/>
              <a:t>Dialing a phone</a:t>
            </a:r>
          </a:p>
          <a:p>
            <a:pPr lvl="2"/>
            <a:r>
              <a:rPr lang="en-US" altLang="en-US" dirty="0"/>
              <a:t>Looking at GPS screen</a:t>
            </a:r>
          </a:p>
          <a:p>
            <a:pPr lvl="2"/>
            <a:r>
              <a:rPr lang="en-US" altLang="en-US" dirty="0"/>
              <a:t>Retrieving objects</a:t>
            </a:r>
          </a:p>
          <a:p>
            <a:pPr lvl="2"/>
            <a:r>
              <a:rPr lang="en-US" altLang="en-US" dirty="0"/>
              <a:t>Reading </a:t>
            </a:r>
          </a:p>
        </p:txBody>
      </p:sp>
      <p:pic>
        <p:nvPicPr>
          <p:cNvPr id="14" name="Picture 13" descr="A yellow sign sitting on the side of a road&#10;&#10;Description automatically generated">
            <a:extLst>
              <a:ext uri="{FF2B5EF4-FFF2-40B4-BE49-F238E27FC236}">
                <a16:creationId xmlns:a16="http://schemas.microsoft.com/office/drawing/2014/main" id="{002174BB-C49E-4061-9F9F-D945E66C0049}"/>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7593978" y="3308870"/>
            <a:ext cx="4016829" cy="2677886"/>
          </a:xfrm>
          <a:prstGeom prst="rect">
            <a:avLst/>
          </a:prstGeom>
        </p:spPr>
      </p:pic>
    </p:spTree>
    <p:extLst>
      <p:ext uri="{BB962C8B-B14F-4D97-AF65-F5344CB8AC3E}">
        <p14:creationId xmlns:p14="http://schemas.microsoft.com/office/powerpoint/2010/main" val="26583566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A4702-A003-4547-9966-46D98F6E412A}"/>
              </a:ext>
            </a:extLst>
          </p:cNvPr>
          <p:cNvSpPr>
            <a:spLocks noGrp="1"/>
          </p:cNvSpPr>
          <p:nvPr>
            <p:ph type="title"/>
          </p:nvPr>
        </p:nvSpPr>
        <p:spPr/>
        <p:txBody>
          <a:bodyPr/>
          <a:lstStyle/>
          <a:p>
            <a:r>
              <a:rPr lang="en-US" dirty="0"/>
              <a:t>Tips to Avoid Internal Distractions</a:t>
            </a:r>
          </a:p>
        </p:txBody>
      </p:sp>
      <p:sp>
        <p:nvSpPr>
          <p:cNvPr id="3" name="Content Placeholder 2">
            <a:extLst>
              <a:ext uri="{FF2B5EF4-FFF2-40B4-BE49-F238E27FC236}">
                <a16:creationId xmlns:a16="http://schemas.microsoft.com/office/drawing/2014/main" id="{4BBB65D6-D1B9-4428-B716-B974DD530368}"/>
              </a:ext>
            </a:extLst>
          </p:cNvPr>
          <p:cNvSpPr>
            <a:spLocks noGrp="1"/>
          </p:cNvSpPr>
          <p:nvPr>
            <p:ph idx="1"/>
          </p:nvPr>
        </p:nvSpPr>
        <p:spPr/>
        <p:txBody>
          <a:bodyPr>
            <a:normAutofit fontScale="92500" lnSpcReduction="20000"/>
          </a:bodyPr>
          <a:lstStyle/>
          <a:p>
            <a:r>
              <a:rPr lang="en-US" dirty="0"/>
              <a:t>Limit internal distractions to necessary job duties </a:t>
            </a:r>
          </a:p>
          <a:p>
            <a:r>
              <a:rPr lang="en-US" dirty="0"/>
              <a:t>Properly adjust your seat and mirrors before driving</a:t>
            </a:r>
          </a:p>
          <a:p>
            <a:r>
              <a:rPr lang="en-US" dirty="0"/>
              <a:t>Clean the vehicle of any unnecessary personal belongings</a:t>
            </a:r>
          </a:p>
          <a:p>
            <a:r>
              <a:rPr lang="en-US" dirty="0"/>
              <a:t>Avoid smoking and/or lighting a cigarette while driving</a:t>
            </a:r>
          </a:p>
          <a:p>
            <a:r>
              <a:rPr lang="en-US" dirty="0"/>
              <a:t>Limit amount of time for legal phone use </a:t>
            </a:r>
          </a:p>
          <a:p>
            <a:pPr lvl="1"/>
            <a:r>
              <a:rPr lang="en-US" dirty="0"/>
              <a:t>No texting, manual dialing, surfing internet, app use, chat programs, etc.</a:t>
            </a:r>
          </a:p>
          <a:p>
            <a:pPr lvl="2"/>
            <a:r>
              <a:rPr lang="en-US" dirty="0"/>
              <a:t>Only safe time is when you are off the road and in park</a:t>
            </a:r>
          </a:p>
          <a:p>
            <a:pPr lvl="2"/>
            <a:r>
              <a:rPr lang="en-US" dirty="0"/>
              <a:t>It is still risky if you are stopped at an intersection, stop light, etc.</a:t>
            </a:r>
          </a:p>
          <a:p>
            <a:endParaRPr lang="en-US" dirty="0"/>
          </a:p>
        </p:txBody>
      </p:sp>
    </p:spTree>
    <p:extLst>
      <p:ext uri="{BB962C8B-B14F-4D97-AF65-F5344CB8AC3E}">
        <p14:creationId xmlns:p14="http://schemas.microsoft.com/office/powerpoint/2010/main" val="13000542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6920A-F096-44D1-9230-DD2F44FC85AD}"/>
              </a:ext>
            </a:extLst>
          </p:cNvPr>
          <p:cNvSpPr>
            <a:spLocks noGrp="1"/>
          </p:cNvSpPr>
          <p:nvPr>
            <p:ph type="title"/>
          </p:nvPr>
        </p:nvSpPr>
        <p:spPr>
          <a:xfrm>
            <a:off x="581192" y="702156"/>
            <a:ext cx="11029616" cy="1013800"/>
          </a:xfrm>
        </p:spPr>
        <p:txBody>
          <a:bodyPr>
            <a:normAutofit/>
          </a:bodyPr>
          <a:lstStyle/>
          <a:p>
            <a:r>
              <a:rPr lang="en-US" dirty="0">
                <a:solidFill>
                  <a:srgbClr val="FFFFFF"/>
                </a:solidFill>
              </a:rPr>
              <a:t>Thank you for your hard work</a:t>
            </a:r>
          </a:p>
        </p:txBody>
      </p:sp>
      <p:sp>
        <p:nvSpPr>
          <p:cNvPr id="3" name="Content Placeholder 2">
            <a:extLst>
              <a:ext uri="{FF2B5EF4-FFF2-40B4-BE49-F238E27FC236}">
                <a16:creationId xmlns:a16="http://schemas.microsoft.com/office/drawing/2014/main" id="{0A4433B2-D56A-43AF-B089-54413A2BEB02}"/>
              </a:ext>
            </a:extLst>
          </p:cNvPr>
          <p:cNvSpPr>
            <a:spLocks noGrp="1"/>
          </p:cNvSpPr>
          <p:nvPr>
            <p:ph idx="1"/>
          </p:nvPr>
        </p:nvSpPr>
        <p:spPr>
          <a:xfrm>
            <a:off x="581192" y="2180496"/>
            <a:ext cx="7225075" cy="3678303"/>
          </a:xfrm>
        </p:spPr>
        <p:txBody>
          <a:bodyPr>
            <a:normAutofit/>
          </a:bodyPr>
          <a:lstStyle/>
          <a:p>
            <a:r>
              <a:rPr lang="en-US" dirty="0"/>
              <a:t>As a winter maintenance professional, your job is critical to the economy and safety of the general public.</a:t>
            </a:r>
          </a:p>
          <a:p>
            <a:r>
              <a:rPr lang="en-US" dirty="0"/>
              <a:t>You help keep all road users safe!</a:t>
            </a:r>
          </a:p>
          <a:p>
            <a:pPr marL="0" indent="0">
              <a:buNone/>
            </a:pPr>
            <a:endParaRPr lang="en-US" dirty="0"/>
          </a:p>
          <a:p>
            <a:endParaRPr lang="en-US" dirty="0"/>
          </a:p>
        </p:txBody>
      </p:sp>
      <p:pic>
        <p:nvPicPr>
          <p:cNvPr id="6" name="Picture 5" descr="A truck driving down a street&#10;&#10;Description automatically generated">
            <a:extLst>
              <a:ext uri="{FF2B5EF4-FFF2-40B4-BE49-F238E27FC236}">
                <a16:creationId xmlns:a16="http://schemas.microsoft.com/office/drawing/2014/main" id="{E1120F13-E32E-42D0-9104-AF14513804A4}"/>
              </a:ext>
            </a:extLst>
          </p:cNvPr>
          <p:cNvPicPr>
            <a:picLocks noChangeAspect="1"/>
          </p:cNvPicPr>
          <p:nvPr/>
        </p:nvPicPr>
        <p:blipFill rotWithShape="1">
          <a:blip r:embed="rId3"/>
          <a:srcRect l="11706" r="6530" b="3"/>
          <a:stretch/>
        </p:blipFill>
        <p:spPr>
          <a:xfrm>
            <a:off x="8051799" y="1871133"/>
            <a:ext cx="3383337" cy="4137781"/>
          </a:xfrm>
          <a:prstGeom prst="rect">
            <a:avLst/>
          </a:prstGeom>
        </p:spPr>
      </p:pic>
      <p:sp>
        <p:nvSpPr>
          <p:cNvPr id="8" name="Rectangle: Rounded Corners 7">
            <a:extLst>
              <a:ext uri="{FF2B5EF4-FFF2-40B4-BE49-F238E27FC236}">
                <a16:creationId xmlns:a16="http://schemas.microsoft.com/office/drawing/2014/main" id="{FE9CD89C-6575-430E-9731-29748DB91B8A}"/>
              </a:ext>
            </a:extLst>
          </p:cNvPr>
          <p:cNvSpPr/>
          <p:nvPr/>
        </p:nvSpPr>
        <p:spPr>
          <a:xfrm>
            <a:off x="8578850" y="4473575"/>
            <a:ext cx="336550" cy="158750"/>
          </a:xfrm>
          <a:prstGeom prst="roundRect">
            <a:avLst/>
          </a:prstGeom>
          <a:solidFill>
            <a:srgbClr val="A0BDD9"/>
          </a:solidFill>
          <a:ln>
            <a:solidFill>
              <a:srgbClr val="96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5C682658-15E0-4CC7-8DFA-AF2E8AD73007}"/>
              </a:ext>
            </a:extLst>
          </p:cNvPr>
          <p:cNvSpPr/>
          <p:nvPr/>
        </p:nvSpPr>
        <p:spPr>
          <a:xfrm>
            <a:off x="10153650" y="4057649"/>
            <a:ext cx="127000" cy="69947"/>
          </a:xfrm>
          <a:prstGeom prst="roundRect">
            <a:avLst/>
          </a:prstGeom>
          <a:solidFill>
            <a:srgbClr val="A0BDD9"/>
          </a:solidFill>
          <a:ln>
            <a:solidFill>
              <a:srgbClr val="96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118830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ADDB9E1-AB12-462E-8E0D-83CA31C6EB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214040EB-4842-44D5-9380-BDF41FB7BA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436"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80EABF55-33A3-4019-A5E8-9827818131A4}"/>
              </a:ext>
            </a:extLst>
          </p:cNvPr>
          <p:cNvSpPr>
            <a:spLocks noGrp="1"/>
          </p:cNvSpPr>
          <p:nvPr>
            <p:ph type="title"/>
          </p:nvPr>
        </p:nvSpPr>
        <p:spPr>
          <a:xfrm>
            <a:off x="803189" y="1209184"/>
            <a:ext cx="3089189" cy="4734416"/>
          </a:xfrm>
        </p:spPr>
        <p:txBody>
          <a:bodyPr anchor="ctr">
            <a:normAutofit/>
          </a:bodyPr>
          <a:lstStyle/>
          <a:p>
            <a:r>
              <a:rPr lang="en-US" dirty="0">
                <a:solidFill>
                  <a:srgbClr val="FFFFFF"/>
                </a:solidFill>
              </a:rPr>
              <a:t>More Tips for Internal Distractions</a:t>
            </a:r>
          </a:p>
        </p:txBody>
      </p:sp>
      <p:sp>
        <p:nvSpPr>
          <p:cNvPr id="13" name="Rectangle 12">
            <a:extLst>
              <a:ext uri="{FF2B5EF4-FFF2-40B4-BE49-F238E27FC236}">
                <a16:creationId xmlns:a16="http://schemas.microsoft.com/office/drawing/2014/main" id="{0C076E08-C160-41E7-8D09-E2436B5917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25A65B62-07C4-4876-A101-9C85F48A02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D02BCE7C-4E97-4627-9FD1-DD7B633E55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05533F69-B14B-40E3-8726-98D8C309AF7E}"/>
              </a:ext>
            </a:extLst>
          </p:cNvPr>
          <p:cNvSpPr>
            <a:spLocks noGrp="1"/>
          </p:cNvSpPr>
          <p:nvPr>
            <p:ph idx="1"/>
          </p:nvPr>
        </p:nvSpPr>
        <p:spPr>
          <a:xfrm>
            <a:off x="4561870" y="723900"/>
            <a:ext cx="7183597" cy="3252678"/>
          </a:xfrm>
        </p:spPr>
        <p:txBody>
          <a:bodyPr>
            <a:normAutofit/>
          </a:bodyPr>
          <a:lstStyle/>
          <a:p>
            <a:r>
              <a:rPr lang="en-US" sz="2600" dirty="0"/>
              <a:t>Do not attempt to read or write while you drive</a:t>
            </a:r>
          </a:p>
          <a:p>
            <a:r>
              <a:rPr lang="en-US" sz="2600" dirty="0"/>
              <a:t>Avoid eating and drinking while you drive</a:t>
            </a:r>
          </a:p>
          <a:p>
            <a:r>
              <a:rPr lang="en-US" sz="2600" dirty="0"/>
              <a:t>Review maps and plan your route before getting behind the wheel</a:t>
            </a:r>
          </a:p>
          <a:p>
            <a:r>
              <a:rPr lang="en-US" sz="2600" dirty="0"/>
              <a:t>Limit conversations with others to job related subjects, including radio conversations</a:t>
            </a:r>
          </a:p>
        </p:txBody>
      </p:sp>
      <p:pic>
        <p:nvPicPr>
          <p:cNvPr id="10" name="Picture 9">
            <a:extLst>
              <a:ext uri="{FF2B5EF4-FFF2-40B4-BE49-F238E27FC236}">
                <a16:creationId xmlns:a16="http://schemas.microsoft.com/office/drawing/2014/main" id="{FE5E1565-2514-4BEC-AF97-667F2F20E615}"/>
              </a:ext>
            </a:extLst>
          </p:cNvPr>
          <p:cNvPicPr>
            <a:picLocks noChangeAspect="1"/>
          </p:cNvPicPr>
          <p:nvPr/>
        </p:nvPicPr>
        <p:blipFill>
          <a:blip r:embed="rId3"/>
          <a:stretch>
            <a:fillRect/>
          </a:stretch>
        </p:blipFill>
        <p:spPr>
          <a:xfrm>
            <a:off x="4581438" y="3976578"/>
            <a:ext cx="7387295" cy="2525337"/>
          </a:xfrm>
          <a:prstGeom prst="rect">
            <a:avLst/>
          </a:prstGeom>
        </p:spPr>
      </p:pic>
    </p:spTree>
    <p:extLst>
      <p:ext uri="{BB962C8B-B14F-4D97-AF65-F5344CB8AC3E}">
        <p14:creationId xmlns:p14="http://schemas.microsoft.com/office/powerpoint/2010/main" val="32538691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B70A4-AE04-4A00-8E44-C7AF2E3F651A}"/>
              </a:ext>
            </a:extLst>
          </p:cNvPr>
          <p:cNvSpPr>
            <a:spLocks noGrp="1"/>
          </p:cNvSpPr>
          <p:nvPr>
            <p:ph type="title"/>
          </p:nvPr>
        </p:nvSpPr>
        <p:spPr/>
        <p:txBody>
          <a:bodyPr>
            <a:normAutofit fontScale="90000"/>
          </a:bodyPr>
          <a:lstStyle/>
          <a:p>
            <a:r>
              <a:rPr lang="en-US" dirty="0"/>
              <a:t>Check on Learning #6: Internal and External Distractions</a:t>
            </a:r>
          </a:p>
        </p:txBody>
      </p:sp>
      <p:sp>
        <p:nvSpPr>
          <p:cNvPr id="3" name="Content Placeholder 2">
            <a:extLst>
              <a:ext uri="{FF2B5EF4-FFF2-40B4-BE49-F238E27FC236}">
                <a16:creationId xmlns:a16="http://schemas.microsoft.com/office/drawing/2014/main" id="{A6DD3BE8-C548-4668-83F4-BE1F9499163F}"/>
              </a:ext>
            </a:extLst>
          </p:cNvPr>
          <p:cNvSpPr>
            <a:spLocks noGrp="1"/>
          </p:cNvSpPr>
          <p:nvPr>
            <p:ph idx="1"/>
          </p:nvPr>
        </p:nvSpPr>
        <p:spPr/>
        <p:txBody>
          <a:bodyPr/>
          <a:lstStyle/>
          <a:p>
            <a:pPr marL="0" indent="0">
              <a:buNone/>
            </a:pPr>
            <a:r>
              <a:rPr lang="en-US" dirty="0"/>
              <a:t>How can you avoid internal distractions while driving?</a:t>
            </a:r>
          </a:p>
          <a:p>
            <a:pPr marL="838350" lvl="1" indent="-514350">
              <a:buFont typeface="+mj-lt"/>
              <a:buAutoNum type="alphaUcPeriod"/>
            </a:pPr>
            <a:r>
              <a:rPr lang="en-US" dirty="0"/>
              <a:t>Keep your phone handy in case someone calls you</a:t>
            </a:r>
          </a:p>
          <a:p>
            <a:pPr marL="838350" lvl="1" indent="-514350">
              <a:buFont typeface="+mj-lt"/>
              <a:buAutoNum type="alphaUcPeriod"/>
            </a:pPr>
            <a:r>
              <a:rPr lang="en-US" dirty="0"/>
              <a:t>Avoid looking </a:t>
            </a:r>
            <a:r>
              <a:rPr lang="en-US"/>
              <a:t>at your </a:t>
            </a:r>
            <a:r>
              <a:rPr lang="en-US" dirty="0"/>
              <a:t>cell phone</a:t>
            </a:r>
          </a:p>
          <a:p>
            <a:pPr marL="838350" lvl="1" indent="-514350">
              <a:buFont typeface="+mj-lt"/>
              <a:buAutoNum type="alphaUcPeriod"/>
            </a:pPr>
            <a:r>
              <a:rPr lang="en-US" dirty="0"/>
              <a:t>Allow the cab of the truck to be cluttered </a:t>
            </a:r>
          </a:p>
          <a:p>
            <a:pPr marL="838350" lvl="1" indent="-514350">
              <a:buFont typeface="+mj-lt"/>
              <a:buAutoNum type="alphaUcPeriod"/>
            </a:pPr>
            <a:r>
              <a:rPr lang="en-US" dirty="0"/>
              <a:t>Review maps while driving</a:t>
            </a:r>
          </a:p>
        </p:txBody>
      </p:sp>
    </p:spTree>
    <p:extLst>
      <p:ext uri="{BB962C8B-B14F-4D97-AF65-F5344CB8AC3E}">
        <p14:creationId xmlns:p14="http://schemas.microsoft.com/office/powerpoint/2010/main" val="18045730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B70A4-AE04-4A00-8E44-C7AF2E3F651A}"/>
              </a:ext>
            </a:extLst>
          </p:cNvPr>
          <p:cNvSpPr>
            <a:spLocks noGrp="1"/>
          </p:cNvSpPr>
          <p:nvPr>
            <p:ph type="title"/>
          </p:nvPr>
        </p:nvSpPr>
        <p:spPr/>
        <p:txBody>
          <a:bodyPr>
            <a:normAutofit fontScale="90000"/>
          </a:bodyPr>
          <a:lstStyle/>
          <a:p>
            <a:r>
              <a:rPr lang="en-US" dirty="0"/>
              <a:t>Check on Learning #6: Internal and External Distractions</a:t>
            </a:r>
          </a:p>
        </p:txBody>
      </p:sp>
      <p:sp>
        <p:nvSpPr>
          <p:cNvPr id="3" name="Content Placeholder 2">
            <a:extLst>
              <a:ext uri="{FF2B5EF4-FFF2-40B4-BE49-F238E27FC236}">
                <a16:creationId xmlns:a16="http://schemas.microsoft.com/office/drawing/2014/main" id="{A6DD3BE8-C548-4668-83F4-BE1F9499163F}"/>
              </a:ext>
            </a:extLst>
          </p:cNvPr>
          <p:cNvSpPr>
            <a:spLocks noGrp="1"/>
          </p:cNvSpPr>
          <p:nvPr>
            <p:ph idx="1"/>
          </p:nvPr>
        </p:nvSpPr>
        <p:spPr/>
        <p:txBody>
          <a:bodyPr/>
          <a:lstStyle/>
          <a:p>
            <a:pPr marL="0" indent="0">
              <a:buNone/>
            </a:pPr>
            <a:r>
              <a:rPr lang="en-US" dirty="0"/>
              <a:t>How can you avoid internal distractions while driving?</a:t>
            </a:r>
          </a:p>
          <a:p>
            <a:pPr marL="838350" lvl="1" indent="-514350">
              <a:buFont typeface="+mj-lt"/>
              <a:buAutoNum type="alphaUcPeriod"/>
            </a:pPr>
            <a:r>
              <a:rPr lang="en-US" dirty="0">
                <a:solidFill>
                  <a:schemeClr val="bg1">
                    <a:lumMod val="85000"/>
                  </a:schemeClr>
                </a:solidFill>
              </a:rPr>
              <a:t>Keep your phone handy in case someone calls you</a:t>
            </a:r>
          </a:p>
          <a:p>
            <a:pPr marL="838350" lvl="1" indent="-514350">
              <a:buFont typeface="+mj-lt"/>
              <a:buAutoNum type="alphaUcPeriod"/>
            </a:pPr>
            <a:r>
              <a:rPr lang="en-US" dirty="0">
                <a:solidFill>
                  <a:srgbClr val="FF0000"/>
                </a:solidFill>
              </a:rPr>
              <a:t>Avoid looking at your cell phone</a:t>
            </a:r>
          </a:p>
          <a:p>
            <a:pPr marL="838350" lvl="1" indent="-514350">
              <a:buFont typeface="+mj-lt"/>
              <a:buAutoNum type="alphaUcPeriod"/>
            </a:pPr>
            <a:r>
              <a:rPr lang="en-US" dirty="0">
                <a:solidFill>
                  <a:schemeClr val="bg1">
                    <a:lumMod val="85000"/>
                  </a:schemeClr>
                </a:solidFill>
              </a:rPr>
              <a:t>Allow the cab of the truck to be cluttered </a:t>
            </a:r>
          </a:p>
          <a:p>
            <a:pPr marL="838350" lvl="1" indent="-514350">
              <a:buFont typeface="+mj-lt"/>
              <a:buAutoNum type="alphaUcPeriod"/>
            </a:pPr>
            <a:r>
              <a:rPr lang="en-US" dirty="0">
                <a:solidFill>
                  <a:schemeClr val="bg1">
                    <a:lumMod val="85000"/>
                  </a:schemeClr>
                </a:solidFill>
              </a:rPr>
              <a:t>Review maps while driving</a:t>
            </a:r>
            <a:endParaRPr lang="en-US" dirty="0"/>
          </a:p>
        </p:txBody>
      </p:sp>
    </p:spTree>
    <p:extLst>
      <p:ext uri="{BB962C8B-B14F-4D97-AF65-F5344CB8AC3E}">
        <p14:creationId xmlns:p14="http://schemas.microsoft.com/office/powerpoint/2010/main" val="35460762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BD9E7798-803C-4B4D-BCA4-018E1BAD18AD}"/>
              </a:ext>
            </a:extLst>
          </p:cNvPr>
          <p:cNvSpPr txBox="1">
            <a:spLocks/>
          </p:cNvSpPr>
          <p:nvPr/>
        </p:nvSpPr>
        <p:spPr>
          <a:xfrm>
            <a:off x="2290355" y="4567911"/>
            <a:ext cx="9337871" cy="1310376"/>
          </a:xfrm>
          <a:prstGeom prst="rect">
            <a:avLst/>
          </a:prstGeom>
        </p:spPr>
        <p:txBody>
          <a:bodyPr vert="horz" lIns="91440" tIns="45720" rIns="91440" bIns="45720" rtlCol="0" anchor="b">
            <a:normAutofit/>
          </a:bodyPr>
          <a:lstStyle>
            <a:lvl1pPr algn="l" defTabSz="457200" rtl="0" eaLnBrk="1" latinLnBrk="0" hangingPunct="1">
              <a:spcBef>
                <a:spcPct val="0"/>
              </a:spcBef>
              <a:buNone/>
              <a:defRPr sz="3600" b="0" kern="1200" cap="all">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chemeClr val="bg1"/>
                </a:solidFill>
              </a:rPr>
              <a:t>Fatigue Management</a:t>
            </a:r>
          </a:p>
        </p:txBody>
      </p:sp>
    </p:spTree>
    <p:extLst>
      <p:ext uri="{BB962C8B-B14F-4D97-AF65-F5344CB8AC3E}">
        <p14:creationId xmlns:p14="http://schemas.microsoft.com/office/powerpoint/2010/main" val="4970854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77BCD-8A27-47F7-8F02-CC0C718C70AD}"/>
              </a:ext>
            </a:extLst>
          </p:cNvPr>
          <p:cNvSpPr>
            <a:spLocks noGrp="1"/>
          </p:cNvSpPr>
          <p:nvPr>
            <p:ph type="title"/>
          </p:nvPr>
        </p:nvSpPr>
        <p:spPr/>
        <p:txBody>
          <a:bodyPr/>
          <a:lstStyle/>
          <a:p>
            <a:r>
              <a:rPr lang="en-US" dirty="0"/>
              <a:t>What is Fatigue?</a:t>
            </a:r>
          </a:p>
        </p:txBody>
      </p:sp>
      <p:sp>
        <p:nvSpPr>
          <p:cNvPr id="3" name="Content Placeholder 2">
            <a:extLst>
              <a:ext uri="{FF2B5EF4-FFF2-40B4-BE49-F238E27FC236}">
                <a16:creationId xmlns:a16="http://schemas.microsoft.com/office/drawing/2014/main" id="{F33A33D5-A73F-4121-A16E-BB19F0850044}"/>
              </a:ext>
            </a:extLst>
          </p:cNvPr>
          <p:cNvSpPr>
            <a:spLocks noGrp="1"/>
          </p:cNvSpPr>
          <p:nvPr>
            <p:ph idx="1"/>
          </p:nvPr>
        </p:nvSpPr>
        <p:spPr/>
        <p:txBody>
          <a:bodyPr/>
          <a:lstStyle/>
          <a:p>
            <a:r>
              <a:rPr lang="en-US" dirty="0"/>
              <a:t>Reduced alertness</a:t>
            </a:r>
          </a:p>
          <a:p>
            <a:r>
              <a:rPr lang="en-US" dirty="0"/>
              <a:t>Reduced attention to the environment</a:t>
            </a:r>
          </a:p>
          <a:p>
            <a:r>
              <a:rPr lang="en-US" dirty="0"/>
              <a:t>Decrease in performance</a:t>
            </a:r>
          </a:p>
          <a:p>
            <a:r>
              <a:rPr lang="en-US" dirty="0"/>
              <a:t>Increased irritability </a:t>
            </a:r>
          </a:p>
          <a:p>
            <a:r>
              <a:rPr lang="en-US" dirty="0"/>
              <a:t>Poor judgement</a:t>
            </a:r>
          </a:p>
          <a:p>
            <a:r>
              <a:rPr lang="en-US" dirty="0"/>
              <a:t>Sleepiness</a:t>
            </a:r>
          </a:p>
        </p:txBody>
      </p:sp>
      <p:pic>
        <p:nvPicPr>
          <p:cNvPr id="4" name="Picture 2" title="Sleepy man with towel">
            <a:extLst>
              <a:ext uri="{FF2B5EF4-FFF2-40B4-BE49-F238E27FC236}">
                <a16:creationId xmlns:a16="http://schemas.microsoft.com/office/drawing/2014/main" id="{1BA390F9-5FD2-4216-8AFD-3C339BBDD1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91699" y="2180496"/>
            <a:ext cx="2328863" cy="34915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09820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36F6DB7-CF8D-494A-82F6-13B58DCA98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B7E5194-6E82-4A44-99C3-FE7D87F341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377" y="614407"/>
            <a:ext cx="3707477" cy="56117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4" name="Title 3">
            <a:extLst>
              <a:ext uri="{FF2B5EF4-FFF2-40B4-BE49-F238E27FC236}">
                <a16:creationId xmlns:a16="http://schemas.microsoft.com/office/drawing/2014/main" id="{E1345F27-E19C-4499-8D2E-98CAF0AE9258}"/>
              </a:ext>
            </a:extLst>
          </p:cNvPr>
          <p:cNvSpPr>
            <a:spLocks noGrp="1"/>
          </p:cNvSpPr>
          <p:nvPr>
            <p:ph type="title"/>
          </p:nvPr>
        </p:nvSpPr>
        <p:spPr>
          <a:xfrm>
            <a:off x="764110" y="826346"/>
            <a:ext cx="3171905" cy="1013800"/>
          </a:xfrm>
        </p:spPr>
        <p:txBody>
          <a:bodyPr>
            <a:normAutofit/>
          </a:bodyPr>
          <a:lstStyle/>
          <a:p>
            <a:r>
              <a:rPr lang="en-US" sz="2400">
                <a:solidFill>
                  <a:srgbClr val="FFFFFF"/>
                </a:solidFill>
              </a:rPr>
              <a:t>Fatigue Example</a:t>
            </a:r>
          </a:p>
        </p:txBody>
      </p:sp>
      <p:grpSp>
        <p:nvGrpSpPr>
          <p:cNvPr id="15" name="Group 14">
            <a:extLst>
              <a:ext uri="{FF2B5EF4-FFF2-40B4-BE49-F238E27FC236}">
                <a16:creationId xmlns:a16="http://schemas.microsoft.com/office/drawing/2014/main" id="{49FCC1E1-84D3-494D-A0A0-286AFA1C301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534" y="453643"/>
            <a:ext cx="11298933" cy="98554"/>
            <a:chOff x="446534" y="453643"/>
            <a:chExt cx="11298933" cy="98554"/>
          </a:xfrm>
        </p:grpSpPr>
        <p:sp>
          <p:nvSpPr>
            <p:cNvPr id="16" name="Rectangle 15">
              <a:extLst>
                <a:ext uri="{FF2B5EF4-FFF2-40B4-BE49-F238E27FC236}">
                  <a16:creationId xmlns:a16="http://schemas.microsoft.com/office/drawing/2014/main" id="{96E09E90-FF79-402E-AF01-97A279BEAD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EC6946F8-4B9B-4C51-9F51-2DB377392C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17">
              <a:extLst>
                <a:ext uri="{FF2B5EF4-FFF2-40B4-BE49-F238E27FC236}">
                  <a16:creationId xmlns:a16="http://schemas.microsoft.com/office/drawing/2014/main" id="{7B3D2B3D-A285-438C-A344-AED3E46A07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grpSp>
      <p:pic>
        <p:nvPicPr>
          <p:cNvPr id="2" name="Online Media 1" title="Drowsy Driving">
            <a:hlinkClick r:id="" action="ppaction://media"/>
            <a:extLst>
              <a:ext uri="{FF2B5EF4-FFF2-40B4-BE49-F238E27FC236}">
                <a16:creationId xmlns:a16="http://schemas.microsoft.com/office/drawing/2014/main" id="{DC5FB234-5BFB-470D-83C1-4766C984166C}"/>
              </a:ext>
            </a:extLst>
          </p:cNvPr>
          <p:cNvPicPr>
            <a:picLocks noRot="1" noChangeAspect="1"/>
          </p:cNvPicPr>
          <p:nvPr>
            <a:videoFile r:link="rId1"/>
          </p:nvPr>
        </p:nvPicPr>
        <p:blipFill>
          <a:blip r:embed="rId4"/>
          <a:stretch>
            <a:fillRect/>
          </a:stretch>
        </p:blipFill>
        <p:spPr>
          <a:xfrm>
            <a:off x="4695453" y="948413"/>
            <a:ext cx="6613200" cy="4959900"/>
          </a:xfrm>
          <a:prstGeom prst="rect">
            <a:avLst/>
          </a:prstGeom>
        </p:spPr>
      </p:pic>
    </p:spTree>
    <p:extLst>
      <p:ext uri="{BB962C8B-B14F-4D97-AF65-F5344CB8AC3E}">
        <p14:creationId xmlns:p14="http://schemas.microsoft.com/office/powerpoint/2010/main" val="321502460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5FED2-0661-4748-B37E-87FFF1508D16}"/>
              </a:ext>
            </a:extLst>
          </p:cNvPr>
          <p:cNvSpPr>
            <a:spLocks noGrp="1"/>
          </p:cNvSpPr>
          <p:nvPr>
            <p:ph type="title"/>
          </p:nvPr>
        </p:nvSpPr>
        <p:spPr/>
        <p:txBody>
          <a:bodyPr/>
          <a:lstStyle/>
          <a:p>
            <a:r>
              <a:rPr lang="en-US" dirty="0"/>
              <a:t>How common is snowplow operator fatigue?</a:t>
            </a:r>
          </a:p>
        </p:txBody>
      </p:sp>
      <p:sp>
        <p:nvSpPr>
          <p:cNvPr id="3" name="Content Placeholder 2">
            <a:extLst>
              <a:ext uri="{FF2B5EF4-FFF2-40B4-BE49-F238E27FC236}">
                <a16:creationId xmlns:a16="http://schemas.microsoft.com/office/drawing/2014/main" id="{4F752BBE-7BBA-490B-ABC3-C6EC1A5FC017}"/>
              </a:ext>
            </a:extLst>
          </p:cNvPr>
          <p:cNvSpPr>
            <a:spLocks noGrp="1"/>
          </p:cNvSpPr>
          <p:nvPr>
            <p:ph idx="1"/>
          </p:nvPr>
        </p:nvSpPr>
        <p:spPr/>
        <p:txBody>
          <a:bodyPr/>
          <a:lstStyle/>
          <a:p>
            <a:r>
              <a:rPr lang="en-US" dirty="0"/>
              <a:t>Majority of snowplow operators report feeling fatigued during a shift</a:t>
            </a:r>
          </a:p>
          <a:p>
            <a:pPr lvl="1"/>
            <a:r>
              <a:rPr lang="en-US" dirty="0"/>
              <a:t>75% to 80% of snowplow operators feel fatigue sometimes while driving</a:t>
            </a:r>
          </a:p>
          <a:p>
            <a:pPr lvl="1"/>
            <a:r>
              <a:rPr lang="en-US" dirty="0"/>
              <a:t>12% to 15% of snowplow operators feel fatigue most of the time or always while driving </a:t>
            </a:r>
          </a:p>
          <a:p>
            <a:r>
              <a:rPr lang="en-US" dirty="0"/>
              <a:t>28% of snowplow operators have shifts longer than 12 hours</a:t>
            </a:r>
          </a:p>
          <a:p>
            <a:pPr lvl="1"/>
            <a:r>
              <a:rPr lang="en-US" dirty="0"/>
              <a:t>Reports of fatigue significantly increase with shifts 16+ hours long</a:t>
            </a:r>
          </a:p>
        </p:txBody>
      </p:sp>
    </p:spTree>
    <p:extLst>
      <p:ext uri="{BB962C8B-B14F-4D97-AF65-F5344CB8AC3E}">
        <p14:creationId xmlns:p14="http://schemas.microsoft.com/office/powerpoint/2010/main" val="24824221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149B9-6DAB-45D1-8041-D2BC4593356D}"/>
              </a:ext>
            </a:extLst>
          </p:cNvPr>
          <p:cNvSpPr>
            <a:spLocks noGrp="1"/>
          </p:cNvSpPr>
          <p:nvPr>
            <p:ph type="title"/>
          </p:nvPr>
        </p:nvSpPr>
        <p:spPr/>
        <p:txBody>
          <a:bodyPr/>
          <a:lstStyle/>
          <a:p>
            <a:r>
              <a:rPr lang="en-US" dirty="0"/>
              <a:t>Common causes of driver fatigue</a:t>
            </a:r>
          </a:p>
        </p:txBody>
      </p:sp>
      <p:sp>
        <p:nvSpPr>
          <p:cNvPr id="8" name="Text Placeholder 7">
            <a:extLst>
              <a:ext uri="{FF2B5EF4-FFF2-40B4-BE49-F238E27FC236}">
                <a16:creationId xmlns:a16="http://schemas.microsoft.com/office/drawing/2014/main" id="{6A53C16B-F58E-4A26-BB12-87DAA5EDDE40}"/>
              </a:ext>
            </a:extLst>
          </p:cNvPr>
          <p:cNvSpPr>
            <a:spLocks noGrp="1"/>
          </p:cNvSpPr>
          <p:nvPr>
            <p:ph type="body" idx="1"/>
          </p:nvPr>
        </p:nvSpPr>
        <p:spPr/>
        <p:txBody>
          <a:bodyPr/>
          <a:lstStyle/>
          <a:p>
            <a:r>
              <a:rPr lang="en-US" sz="2800" dirty="0"/>
              <a:t>Sleep-Related Causes of Fatigue</a:t>
            </a:r>
          </a:p>
        </p:txBody>
      </p:sp>
      <p:sp>
        <p:nvSpPr>
          <p:cNvPr id="3" name="Content Placeholder 2">
            <a:extLst>
              <a:ext uri="{FF2B5EF4-FFF2-40B4-BE49-F238E27FC236}">
                <a16:creationId xmlns:a16="http://schemas.microsoft.com/office/drawing/2014/main" id="{DE1465D4-40CD-42CA-8D47-4D5A79ACF1D6}"/>
              </a:ext>
            </a:extLst>
          </p:cNvPr>
          <p:cNvSpPr>
            <a:spLocks noGrp="1"/>
          </p:cNvSpPr>
          <p:nvPr>
            <p:ph sz="half" idx="2"/>
          </p:nvPr>
        </p:nvSpPr>
        <p:spPr/>
        <p:txBody>
          <a:bodyPr>
            <a:normAutofit/>
          </a:bodyPr>
          <a:lstStyle/>
          <a:p>
            <a:r>
              <a:rPr lang="en-US" sz="2800" dirty="0"/>
              <a:t>Prior sleep quantity and quality</a:t>
            </a:r>
          </a:p>
          <a:p>
            <a:r>
              <a:rPr lang="en-US" sz="2800" dirty="0"/>
              <a:t>Time of day</a:t>
            </a:r>
          </a:p>
          <a:p>
            <a:r>
              <a:rPr lang="en-US" sz="2800" dirty="0"/>
              <a:t>Time since last sleep</a:t>
            </a:r>
          </a:p>
          <a:p>
            <a:r>
              <a:rPr lang="en-US" sz="2800" dirty="0"/>
              <a:t>Health</a:t>
            </a:r>
          </a:p>
        </p:txBody>
      </p:sp>
      <p:sp>
        <p:nvSpPr>
          <p:cNvPr id="9" name="Text Placeholder 8">
            <a:extLst>
              <a:ext uri="{FF2B5EF4-FFF2-40B4-BE49-F238E27FC236}">
                <a16:creationId xmlns:a16="http://schemas.microsoft.com/office/drawing/2014/main" id="{248983F2-49CE-4348-AA79-84E27CBCE318}"/>
              </a:ext>
            </a:extLst>
          </p:cNvPr>
          <p:cNvSpPr>
            <a:spLocks noGrp="1"/>
          </p:cNvSpPr>
          <p:nvPr>
            <p:ph type="body" sz="quarter" idx="3"/>
          </p:nvPr>
        </p:nvSpPr>
        <p:spPr/>
        <p:txBody>
          <a:bodyPr/>
          <a:lstStyle/>
          <a:p>
            <a:r>
              <a:rPr lang="en-US" sz="2800" dirty="0"/>
              <a:t>Task-Related Causes of Fatigue</a:t>
            </a:r>
          </a:p>
        </p:txBody>
      </p:sp>
      <p:sp>
        <p:nvSpPr>
          <p:cNvPr id="7" name="Content Placeholder 6">
            <a:extLst>
              <a:ext uri="{FF2B5EF4-FFF2-40B4-BE49-F238E27FC236}">
                <a16:creationId xmlns:a16="http://schemas.microsoft.com/office/drawing/2014/main" id="{B4C0006B-4AE6-445D-A82C-5142697ADD51}"/>
              </a:ext>
            </a:extLst>
          </p:cNvPr>
          <p:cNvSpPr>
            <a:spLocks noGrp="1"/>
          </p:cNvSpPr>
          <p:nvPr>
            <p:ph sz="quarter" idx="4"/>
          </p:nvPr>
        </p:nvSpPr>
        <p:spPr/>
        <p:txBody>
          <a:bodyPr>
            <a:normAutofit/>
          </a:bodyPr>
          <a:lstStyle/>
          <a:p>
            <a:r>
              <a:rPr lang="en-US" sz="2800" dirty="0"/>
              <a:t>Monotonous driving conditions</a:t>
            </a:r>
          </a:p>
          <a:p>
            <a:r>
              <a:rPr lang="en-US" sz="2800" dirty="0"/>
              <a:t>Complex tasks</a:t>
            </a:r>
          </a:p>
          <a:p>
            <a:r>
              <a:rPr lang="en-US" sz="2800" dirty="0"/>
              <a:t>Time-on-task</a:t>
            </a:r>
          </a:p>
          <a:p>
            <a:r>
              <a:rPr lang="en-US" sz="2800" dirty="0"/>
              <a:t>Equipment</a:t>
            </a:r>
          </a:p>
        </p:txBody>
      </p:sp>
    </p:spTree>
    <p:extLst>
      <p:ext uri="{BB962C8B-B14F-4D97-AF65-F5344CB8AC3E}">
        <p14:creationId xmlns:p14="http://schemas.microsoft.com/office/powerpoint/2010/main" val="29309067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EE189-0BF4-4E33-BA87-BCDC01316B8E}"/>
              </a:ext>
            </a:extLst>
          </p:cNvPr>
          <p:cNvSpPr>
            <a:spLocks noGrp="1"/>
          </p:cNvSpPr>
          <p:nvPr>
            <p:ph type="title"/>
          </p:nvPr>
        </p:nvSpPr>
        <p:spPr/>
        <p:txBody>
          <a:bodyPr/>
          <a:lstStyle/>
          <a:p>
            <a:r>
              <a:rPr lang="en-US" dirty="0"/>
              <a:t>Check on learning #7: causes of fatigue</a:t>
            </a:r>
          </a:p>
        </p:txBody>
      </p:sp>
      <p:sp>
        <p:nvSpPr>
          <p:cNvPr id="3" name="Content Placeholder 2">
            <a:extLst>
              <a:ext uri="{FF2B5EF4-FFF2-40B4-BE49-F238E27FC236}">
                <a16:creationId xmlns:a16="http://schemas.microsoft.com/office/drawing/2014/main" id="{00F4012B-A00B-4C43-9C47-E84CFD7F39C7}"/>
              </a:ext>
            </a:extLst>
          </p:cNvPr>
          <p:cNvSpPr>
            <a:spLocks noGrp="1"/>
          </p:cNvSpPr>
          <p:nvPr>
            <p:ph idx="1"/>
          </p:nvPr>
        </p:nvSpPr>
        <p:spPr/>
        <p:txBody>
          <a:bodyPr>
            <a:normAutofit/>
          </a:bodyPr>
          <a:lstStyle/>
          <a:p>
            <a:r>
              <a:rPr lang="en-US" sz="3200" dirty="0"/>
              <a:t>What is not a cause of sleep-related fatigue?</a:t>
            </a:r>
          </a:p>
          <a:p>
            <a:pPr lvl="1"/>
            <a:r>
              <a:rPr lang="en-US" sz="2800" dirty="0"/>
              <a:t>Time of the day</a:t>
            </a:r>
          </a:p>
          <a:p>
            <a:pPr lvl="1"/>
            <a:r>
              <a:rPr lang="en-US" sz="2800" dirty="0"/>
              <a:t>Poor sleep</a:t>
            </a:r>
          </a:p>
          <a:p>
            <a:pPr lvl="1"/>
            <a:r>
              <a:rPr lang="en-US" sz="2800" dirty="0"/>
              <a:t>A long, boring drive</a:t>
            </a:r>
          </a:p>
          <a:p>
            <a:pPr lvl="1"/>
            <a:r>
              <a:rPr lang="en-US" sz="2800" dirty="0"/>
              <a:t>Poor health</a:t>
            </a:r>
          </a:p>
        </p:txBody>
      </p:sp>
    </p:spTree>
    <p:extLst>
      <p:ext uri="{BB962C8B-B14F-4D97-AF65-F5344CB8AC3E}">
        <p14:creationId xmlns:p14="http://schemas.microsoft.com/office/powerpoint/2010/main" val="36567155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EE189-0BF4-4E33-BA87-BCDC01316B8E}"/>
              </a:ext>
            </a:extLst>
          </p:cNvPr>
          <p:cNvSpPr>
            <a:spLocks noGrp="1"/>
          </p:cNvSpPr>
          <p:nvPr>
            <p:ph type="title"/>
          </p:nvPr>
        </p:nvSpPr>
        <p:spPr/>
        <p:txBody>
          <a:bodyPr/>
          <a:lstStyle/>
          <a:p>
            <a:r>
              <a:rPr lang="en-US" dirty="0"/>
              <a:t>Check on learning #7: causes of fatigue</a:t>
            </a:r>
          </a:p>
        </p:txBody>
      </p:sp>
      <p:sp>
        <p:nvSpPr>
          <p:cNvPr id="3" name="Content Placeholder 2">
            <a:extLst>
              <a:ext uri="{FF2B5EF4-FFF2-40B4-BE49-F238E27FC236}">
                <a16:creationId xmlns:a16="http://schemas.microsoft.com/office/drawing/2014/main" id="{00F4012B-A00B-4C43-9C47-E84CFD7F39C7}"/>
              </a:ext>
            </a:extLst>
          </p:cNvPr>
          <p:cNvSpPr>
            <a:spLocks noGrp="1"/>
          </p:cNvSpPr>
          <p:nvPr>
            <p:ph idx="1"/>
          </p:nvPr>
        </p:nvSpPr>
        <p:spPr/>
        <p:txBody>
          <a:bodyPr/>
          <a:lstStyle/>
          <a:p>
            <a:pPr marL="0" indent="0">
              <a:buNone/>
            </a:pPr>
            <a:r>
              <a:rPr lang="en-US" dirty="0"/>
              <a:t>What is not a cause of sleep-related fatigue?</a:t>
            </a:r>
          </a:p>
          <a:p>
            <a:pPr marL="781200" lvl="1" indent="-457200">
              <a:buFont typeface="+mj-lt"/>
              <a:buAutoNum type="alphaUcPeriod"/>
            </a:pPr>
            <a:r>
              <a:rPr lang="en-US" dirty="0">
                <a:solidFill>
                  <a:schemeClr val="bg1">
                    <a:lumMod val="85000"/>
                  </a:schemeClr>
                </a:solidFill>
              </a:rPr>
              <a:t>Time of the day</a:t>
            </a:r>
          </a:p>
          <a:p>
            <a:pPr marL="781200" lvl="1" indent="-457200">
              <a:buFont typeface="+mj-lt"/>
              <a:buAutoNum type="alphaUcPeriod"/>
            </a:pPr>
            <a:r>
              <a:rPr lang="en-US" dirty="0">
                <a:solidFill>
                  <a:schemeClr val="bg1">
                    <a:lumMod val="85000"/>
                  </a:schemeClr>
                </a:solidFill>
              </a:rPr>
              <a:t>Poor sleep</a:t>
            </a:r>
          </a:p>
          <a:p>
            <a:pPr marL="781200" lvl="1" indent="-457200">
              <a:buFont typeface="+mj-lt"/>
              <a:buAutoNum type="alphaUcPeriod"/>
            </a:pPr>
            <a:r>
              <a:rPr lang="en-US" dirty="0">
                <a:solidFill>
                  <a:srgbClr val="FF0000"/>
                </a:solidFill>
              </a:rPr>
              <a:t>A long, boring drive</a:t>
            </a:r>
          </a:p>
          <a:p>
            <a:pPr marL="781200" lvl="1" indent="-457200">
              <a:buFont typeface="+mj-lt"/>
              <a:buAutoNum type="alphaUcPeriod"/>
            </a:pPr>
            <a:r>
              <a:rPr lang="en-US" dirty="0">
                <a:solidFill>
                  <a:schemeClr val="bg1">
                    <a:lumMod val="85000"/>
                  </a:schemeClr>
                </a:solidFill>
              </a:rPr>
              <a:t>Poor health</a:t>
            </a:r>
          </a:p>
        </p:txBody>
      </p:sp>
    </p:spTree>
    <p:extLst>
      <p:ext uri="{BB962C8B-B14F-4D97-AF65-F5344CB8AC3E}">
        <p14:creationId xmlns:p14="http://schemas.microsoft.com/office/powerpoint/2010/main" val="3321718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8B521-B9D8-4556-9DAE-E18DBE75D374}"/>
              </a:ext>
            </a:extLst>
          </p:cNvPr>
          <p:cNvSpPr>
            <a:spLocks noGrp="1"/>
          </p:cNvSpPr>
          <p:nvPr>
            <p:ph type="title"/>
          </p:nvPr>
        </p:nvSpPr>
        <p:spPr>
          <a:xfrm>
            <a:off x="581192" y="702156"/>
            <a:ext cx="11029616" cy="1013800"/>
          </a:xfrm>
        </p:spPr>
        <p:txBody>
          <a:bodyPr>
            <a:normAutofit/>
          </a:bodyPr>
          <a:lstStyle/>
          <a:p>
            <a:r>
              <a:rPr lang="en-US" dirty="0"/>
              <a:t>Snowplow Crashes</a:t>
            </a:r>
          </a:p>
        </p:txBody>
      </p:sp>
      <p:sp>
        <p:nvSpPr>
          <p:cNvPr id="16" name="Rectangle 13">
            <a:extLst>
              <a:ext uri="{FF2B5EF4-FFF2-40B4-BE49-F238E27FC236}">
                <a16:creationId xmlns:a16="http://schemas.microsoft.com/office/drawing/2014/main" id="{FF48D04A-B18A-4669-86FA-1F7C104C46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2180496"/>
            <a:ext cx="5404639" cy="4045683"/>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pile of snow&#10;&#10;Description automatically generated">
            <a:extLst>
              <a:ext uri="{FF2B5EF4-FFF2-40B4-BE49-F238E27FC236}">
                <a16:creationId xmlns:a16="http://schemas.microsoft.com/office/drawing/2014/main" id="{CFE63362-6F2C-4C08-84A2-86F8C28A75AD}"/>
              </a:ext>
            </a:extLst>
          </p:cNvPr>
          <p:cNvPicPr>
            <a:picLocks noChangeAspect="1"/>
          </p:cNvPicPr>
          <p:nvPr/>
        </p:nvPicPr>
        <p:blipFill rotWithShape="1">
          <a:blip r:embed="rId3"/>
          <a:srcRect r="-3" b="1950"/>
          <a:stretch/>
        </p:blipFill>
        <p:spPr>
          <a:xfrm>
            <a:off x="657225" y="2361056"/>
            <a:ext cx="4962525" cy="3649219"/>
          </a:xfrm>
          <a:prstGeom prst="rect">
            <a:avLst/>
          </a:prstGeom>
        </p:spPr>
      </p:pic>
      <p:sp>
        <p:nvSpPr>
          <p:cNvPr id="3" name="Content Placeholder 2">
            <a:extLst>
              <a:ext uri="{FF2B5EF4-FFF2-40B4-BE49-F238E27FC236}">
                <a16:creationId xmlns:a16="http://schemas.microsoft.com/office/drawing/2014/main" id="{908E8B63-9C0C-4DDD-AD17-5255EC1A6556}"/>
              </a:ext>
            </a:extLst>
          </p:cNvPr>
          <p:cNvSpPr>
            <a:spLocks noGrp="1"/>
          </p:cNvSpPr>
          <p:nvPr>
            <p:ph idx="1"/>
          </p:nvPr>
        </p:nvSpPr>
        <p:spPr>
          <a:xfrm>
            <a:off x="6335805" y="2180496"/>
            <a:ext cx="5275001" cy="4045683"/>
          </a:xfrm>
        </p:spPr>
        <p:txBody>
          <a:bodyPr>
            <a:normAutofit/>
          </a:bodyPr>
          <a:lstStyle/>
          <a:p>
            <a:pPr>
              <a:lnSpc>
                <a:spcPct val="90000"/>
              </a:lnSpc>
            </a:pPr>
            <a:r>
              <a:rPr lang="en-US" sz="2000" dirty="0"/>
              <a:t>The most common incidents with snowplow operators involve property damage</a:t>
            </a:r>
          </a:p>
          <a:p>
            <a:pPr>
              <a:lnSpc>
                <a:spcPct val="90000"/>
              </a:lnSpc>
            </a:pPr>
            <a:r>
              <a:rPr lang="en-US" sz="2000" dirty="0"/>
              <a:t>Often involve hitting a fixed object along the road or in a parking lot</a:t>
            </a:r>
          </a:p>
          <a:p>
            <a:pPr lvl="1">
              <a:lnSpc>
                <a:spcPct val="90000"/>
              </a:lnSpc>
            </a:pPr>
            <a:r>
              <a:rPr lang="en-US" sz="2000" dirty="0"/>
              <a:t>23.8% of reported crashes involved fixed object strikes</a:t>
            </a:r>
          </a:p>
          <a:p>
            <a:pPr lvl="1">
              <a:lnSpc>
                <a:spcPct val="90000"/>
              </a:lnSpc>
            </a:pPr>
            <a:r>
              <a:rPr lang="en-US" sz="2000" dirty="0"/>
              <a:t>8.5% of reported crashes involved backing crashes</a:t>
            </a:r>
          </a:p>
          <a:p>
            <a:pPr lvl="1">
              <a:lnSpc>
                <a:spcPct val="90000"/>
              </a:lnSpc>
            </a:pPr>
            <a:r>
              <a:rPr lang="en-US" sz="2000" dirty="0"/>
              <a:t>11.4% of reported crashes involved the snowplow operator running off the road</a:t>
            </a:r>
          </a:p>
          <a:p>
            <a:pPr>
              <a:lnSpc>
                <a:spcPct val="90000"/>
              </a:lnSpc>
            </a:pPr>
            <a:r>
              <a:rPr lang="en-US" sz="2000" dirty="0"/>
              <a:t>Fortunately, you can prevent these crashes!</a:t>
            </a:r>
          </a:p>
        </p:txBody>
      </p:sp>
    </p:spTree>
    <p:extLst>
      <p:ext uri="{BB962C8B-B14F-4D97-AF65-F5344CB8AC3E}">
        <p14:creationId xmlns:p14="http://schemas.microsoft.com/office/powerpoint/2010/main" val="14667999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FCCA6-3ED9-4A47-993C-998B79B7029B}"/>
              </a:ext>
            </a:extLst>
          </p:cNvPr>
          <p:cNvSpPr>
            <a:spLocks noGrp="1"/>
          </p:cNvSpPr>
          <p:nvPr>
            <p:ph type="title"/>
          </p:nvPr>
        </p:nvSpPr>
        <p:spPr/>
        <p:txBody>
          <a:bodyPr/>
          <a:lstStyle/>
          <a:p>
            <a:r>
              <a:rPr lang="en-US" dirty="0"/>
              <a:t>Signs of Fatigue</a:t>
            </a:r>
          </a:p>
        </p:txBody>
      </p:sp>
      <p:sp>
        <p:nvSpPr>
          <p:cNvPr id="3" name="Content Placeholder 2">
            <a:extLst>
              <a:ext uri="{FF2B5EF4-FFF2-40B4-BE49-F238E27FC236}">
                <a16:creationId xmlns:a16="http://schemas.microsoft.com/office/drawing/2014/main" id="{31C65FF6-1D0C-49CD-AAA9-9F07D8FABF2C}"/>
              </a:ext>
            </a:extLst>
          </p:cNvPr>
          <p:cNvSpPr>
            <a:spLocks noGrp="1"/>
          </p:cNvSpPr>
          <p:nvPr>
            <p:ph idx="1"/>
          </p:nvPr>
        </p:nvSpPr>
        <p:spPr>
          <a:xfrm>
            <a:off x="581192" y="2180496"/>
            <a:ext cx="11029615" cy="4311744"/>
          </a:xfrm>
        </p:spPr>
        <p:txBody>
          <a:bodyPr>
            <a:normAutofit/>
          </a:bodyPr>
          <a:lstStyle/>
          <a:p>
            <a:r>
              <a:rPr lang="en-US" dirty="0"/>
              <a:t>Attention to detail decreases</a:t>
            </a:r>
          </a:p>
          <a:p>
            <a:r>
              <a:rPr lang="en-US" dirty="0"/>
              <a:t>Daydreaming</a:t>
            </a:r>
          </a:p>
          <a:p>
            <a:r>
              <a:rPr lang="en-US" dirty="0"/>
              <a:t>Slow responses and reaction time</a:t>
            </a:r>
          </a:p>
          <a:p>
            <a:r>
              <a:rPr lang="en-US" dirty="0"/>
              <a:t>Reduced motivation </a:t>
            </a:r>
          </a:p>
          <a:p>
            <a:r>
              <a:rPr lang="en-US" dirty="0"/>
              <a:t>Poor memory</a:t>
            </a:r>
          </a:p>
          <a:p>
            <a:r>
              <a:rPr lang="en-US" dirty="0"/>
              <a:t>Tunnel vision</a:t>
            </a:r>
          </a:p>
          <a:p>
            <a:r>
              <a:rPr lang="en-US" dirty="0"/>
              <a:t>Microsleeps</a:t>
            </a:r>
          </a:p>
        </p:txBody>
      </p:sp>
      <p:pic>
        <p:nvPicPr>
          <p:cNvPr id="4" name="Picture 2" title="Drowsy driver at night">
            <a:extLst>
              <a:ext uri="{FF2B5EF4-FFF2-40B4-BE49-F238E27FC236}">
                <a16:creationId xmlns:a16="http://schemas.microsoft.com/office/drawing/2014/main" id="{980E3551-989F-4D75-A8C4-90E209197D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81932" y="2083130"/>
            <a:ext cx="2428875" cy="3618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80244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ADDB9E1-AB12-462E-8E0D-83CA31C6EB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214040EB-4842-44D5-9380-BDF41FB7BA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436"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3CAC3CD3-3D19-4C7F-962E-A87C1B7FD988}"/>
              </a:ext>
            </a:extLst>
          </p:cNvPr>
          <p:cNvSpPr>
            <a:spLocks noGrp="1"/>
          </p:cNvSpPr>
          <p:nvPr>
            <p:ph type="title"/>
          </p:nvPr>
        </p:nvSpPr>
        <p:spPr>
          <a:xfrm>
            <a:off x="803189" y="1209184"/>
            <a:ext cx="3089189" cy="4734416"/>
          </a:xfrm>
        </p:spPr>
        <p:txBody>
          <a:bodyPr anchor="ctr">
            <a:normAutofit/>
          </a:bodyPr>
          <a:lstStyle/>
          <a:p>
            <a:r>
              <a:rPr lang="en-US" dirty="0">
                <a:solidFill>
                  <a:srgbClr val="FFFFFF"/>
                </a:solidFill>
              </a:rPr>
              <a:t>Assessing your Own Fatigue</a:t>
            </a:r>
          </a:p>
        </p:txBody>
      </p:sp>
      <p:sp>
        <p:nvSpPr>
          <p:cNvPr id="13" name="Rectangle 12">
            <a:extLst>
              <a:ext uri="{FF2B5EF4-FFF2-40B4-BE49-F238E27FC236}">
                <a16:creationId xmlns:a16="http://schemas.microsoft.com/office/drawing/2014/main" id="{0C076E08-C160-41E7-8D09-E2436B5917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25A65B62-07C4-4876-A101-9C85F48A02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D02BCE7C-4E97-4627-9FD1-DD7B633E55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F3B8BF5D-3CE7-4185-B063-3A25A3FC3C6D}"/>
              </a:ext>
            </a:extLst>
          </p:cNvPr>
          <p:cNvSpPr>
            <a:spLocks noGrp="1"/>
          </p:cNvSpPr>
          <p:nvPr>
            <p:ph idx="1"/>
          </p:nvPr>
        </p:nvSpPr>
        <p:spPr>
          <a:xfrm>
            <a:off x="4561870" y="723900"/>
            <a:ext cx="7183597" cy="3252678"/>
          </a:xfrm>
        </p:spPr>
        <p:txBody>
          <a:bodyPr>
            <a:normAutofit fontScale="92500" lnSpcReduction="10000"/>
          </a:bodyPr>
          <a:lstStyle/>
          <a:p>
            <a:pPr>
              <a:lnSpc>
                <a:spcPct val="90000"/>
              </a:lnSpc>
            </a:pPr>
            <a:r>
              <a:rPr lang="en-US" sz="2000" dirty="0"/>
              <a:t>Rubbing the face or eyes </a:t>
            </a:r>
          </a:p>
          <a:p>
            <a:pPr>
              <a:lnSpc>
                <a:spcPct val="90000"/>
              </a:lnSpc>
            </a:pPr>
            <a:r>
              <a:rPr lang="en-US" sz="2000" dirty="0"/>
              <a:t>Yawning</a:t>
            </a:r>
          </a:p>
          <a:p>
            <a:pPr>
              <a:lnSpc>
                <a:spcPct val="90000"/>
              </a:lnSpc>
            </a:pPr>
            <a:r>
              <a:rPr lang="en-US" sz="2000" dirty="0"/>
              <a:t>Nodding head</a:t>
            </a:r>
          </a:p>
          <a:p>
            <a:pPr>
              <a:lnSpc>
                <a:spcPct val="90000"/>
              </a:lnSpc>
            </a:pPr>
            <a:r>
              <a:rPr lang="en-US" sz="2000" dirty="0"/>
              <a:t>Scratching</a:t>
            </a:r>
          </a:p>
          <a:p>
            <a:pPr>
              <a:lnSpc>
                <a:spcPct val="90000"/>
              </a:lnSpc>
            </a:pPr>
            <a:r>
              <a:rPr lang="en-US" sz="2000" dirty="0"/>
              <a:t>Moving restlessly in the seat</a:t>
            </a:r>
          </a:p>
          <a:p>
            <a:pPr>
              <a:lnSpc>
                <a:spcPct val="90000"/>
              </a:lnSpc>
            </a:pPr>
            <a:r>
              <a:rPr lang="en-US" sz="2000" dirty="0"/>
              <a:t>Tunnel vision</a:t>
            </a:r>
          </a:p>
          <a:p>
            <a:pPr>
              <a:lnSpc>
                <a:spcPct val="90000"/>
              </a:lnSpc>
            </a:pPr>
            <a:r>
              <a:rPr lang="en-US" sz="2000" dirty="0"/>
              <a:t>Drifting between lanes, tailgating, or missing traffic signs</a:t>
            </a:r>
          </a:p>
          <a:p>
            <a:pPr>
              <a:lnSpc>
                <a:spcPct val="90000"/>
              </a:lnSpc>
            </a:pPr>
            <a:r>
              <a:rPr lang="en-US" sz="2000" dirty="0"/>
              <a:t>Jerking the truck back into the lane</a:t>
            </a:r>
          </a:p>
          <a:p>
            <a:pPr>
              <a:lnSpc>
                <a:spcPct val="90000"/>
              </a:lnSpc>
            </a:pPr>
            <a:r>
              <a:rPr lang="en-US" sz="2000" dirty="0"/>
              <a:t>Drifting off the road and narrowly missing a crash</a:t>
            </a:r>
          </a:p>
        </p:txBody>
      </p:sp>
      <p:pic>
        <p:nvPicPr>
          <p:cNvPr id="4" name="Picture 3">
            <a:extLst>
              <a:ext uri="{FF2B5EF4-FFF2-40B4-BE49-F238E27FC236}">
                <a16:creationId xmlns:a16="http://schemas.microsoft.com/office/drawing/2014/main" id="{E05D082F-EBEB-4660-B355-3300BCBBCF0B}"/>
              </a:ext>
            </a:extLst>
          </p:cNvPr>
          <p:cNvPicPr>
            <a:picLocks noChangeAspect="1"/>
          </p:cNvPicPr>
          <p:nvPr/>
        </p:nvPicPr>
        <p:blipFill>
          <a:blip r:embed="rId3"/>
          <a:stretch>
            <a:fillRect/>
          </a:stretch>
        </p:blipFill>
        <p:spPr>
          <a:xfrm>
            <a:off x="4561870" y="4253024"/>
            <a:ext cx="5909684" cy="2093402"/>
          </a:xfrm>
          <a:prstGeom prst="rect">
            <a:avLst/>
          </a:prstGeom>
        </p:spPr>
      </p:pic>
    </p:spTree>
    <p:extLst>
      <p:ext uri="{BB962C8B-B14F-4D97-AF65-F5344CB8AC3E}">
        <p14:creationId xmlns:p14="http://schemas.microsoft.com/office/powerpoint/2010/main" val="22539382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98000"/>
                <a:satMod val="110000"/>
                <a:lumMod val="86000"/>
              </a:schemeClr>
            </a:gs>
          </a:gsLst>
          <a:path path="circle">
            <a:fillToRect l="50000" t="50000" r="100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5F28DDD-9641-43BA-944D-79B0687051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1"/>
          </a:xfrm>
          <a:prstGeom prst="rect">
            <a:avLst/>
          </a:prstGeom>
          <a:solidFill>
            <a:srgbClr val="FF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1B9BF34-A47F-492F-8439-72DABC8CBFD5}"/>
              </a:ext>
            </a:extLst>
          </p:cNvPr>
          <p:cNvSpPr>
            <a:spLocks noGrp="1"/>
          </p:cNvSpPr>
          <p:nvPr>
            <p:ph type="title"/>
          </p:nvPr>
        </p:nvSpPr>
        <p:spPr>
          <a:xfrm>
            <a:off x="746228" y="1037967"/>
            <a:ext cx="3054091" cy="4709131"/>
          </a:xfrm>
        </p:spPr>
        <p:txBody>
          <a:bodyPr anchor="ctr">
            <a:normAutofit/>
          </a:bodyPr>
          <a:lstStyle/>
          <a:p>
            <a:r>
              <a:rPr lang="en-US" dirty="0">
                <a:solidFill>
                  <a:schemeClr val="accent1"/>
                </a:solidFill>
              </a:rPr>
              <a:t>Driver Tips to Reduce the Risk of Fatigue</a:t>
            </a:r>
          </a:p>
        </p:txBody>
      </p:sp>
      <p:sp>
        <p:nvSpPr>
          <p:cNvPr id="12" name="Rectangle 11">
            <a:extLst>
              <a:ext uri="{FF2B5EF4-FFF2-40B4-BE49-F238E27FC236}">
                <a16:creationId xmlns:a16="http://schemas.microsoft.com/office/drawing/2014/main" id="{32AA2954-062E-4B72-A97B-0B066FB156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10CA29A6-E0B1-40CD-ADF7-7B8E932A32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8DD5F866-AD72-475A-B6C6-54E4577D4A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17">
            <a:extLst>
              <a:ext uri="{FF2B5EF4-FFF2-40B4-BE49-F238E27FC236}">
                <a16:creationId xmlns:a16="http://schemas.microsoft.com/office/drawing/2014/main" id="{C02BAD4C-6EA9-4F10-92D4-A1C8C53DAE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6851" y="723898"/>
            <a:ext cx="7498616" cy="567690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aphicFrame>
        <p:nvGraphicFramePr>
          <p:cNvPr id="5" name="Content Placeholder 2">
            <a:extLst>
              <a:ext uri="{FF2B5EF4-FFF2-40B4-BE49-F238E27FC236}">
                <a16:creationId xmlns:a16="http://schemas.microsoft.com/office/drawing/2014/main" id="{766C1476-DBCC-45C9-B7F9-206F4343F1C0}"/>
              </a:ext>
            </a:extLst>
          </p:cNvPr>
          <p:cNvGraphicFramePr>
            <a:graphicFrameLocks noGrp="1"/>
          </p:cNvGraphicFramePr>
          <p:nvPr>
            <p:ph idx="1"/>
            <p:extLst>
              <p:ext uri="{D42A27DB-BD31-4B8C-83A1-F6EECF244321}">
                <p14:modId xmlns:p14="http://schemas.microsoft.com/office/powerpoint/2010/main" val="2187122744"/>
              </p:ext>
            </p:extLst>
          </p:nvPr>
        </p:nvGraphicFramePr>
        <p:xfrm>
          <a:off x="4598438" y="1037967"/>
          <a:ext cx="7012370" cy="47091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34556560"/>
      </p:ext>
    </p:extLst>
  </p:cSld>
  <p:clrMapOvr>
    <a:overrideClrMapping bg1="dk1" tx1="lt1" bg2="dk2" tx2="lt2" accent1="accent1" accent2="accent2" accent3="accent3" accent4="accent4" accent5="accent5" accent6="accent6" hlink="hlink" folHlink="folHlink"/>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17300-B16B-4E2E-A9FF-F97377FBEB23}"/>
              </a:ext>
            </a:extLst>
          </p:cNvPr>
          <p:cNvSpPr>
            <a:spLocks noGrp="1"/>
          </p:cNvSpPr>
          <p:nvPr>
            <p:ph type="title"/>
          </p:nvPr>
        </p:nvSpPr>
        <p:spPr/>
        <p:txBody>
          <a:bodyPr/>
          <a:lstStyle/>
          <a:p>
            <a:r>
              <a:rPr lang="en-US" dirty="0"/>
              <a:t>Breaks from Driving</a:t>
            </a:r>
          </a:p>
        </p:txBody>
      </p:sp>
      <p:sp>
        <p:nvSpPr>
          <p:cNvPr id="3" name="Content Placeholder 2">
            <a:extLst>
              <a:ext uri="{FF2B5EF4-FFF2-40B4-BE49-F238E27FC236}">
                <a16:creationId xmlns:a16="http://schemas.microsoft.com/office/drawing/2014/main" id="{4BA9FED7-78A2-4BE6-AF07-D52F3D623500}"/>
              </a:ext>
            </a:extLst>
          </p:cNvPr>
          <p:cNvSpPr>
            <a:spLocks noGrp="1"/>
          </p:cNvSpPr>
          <p:nvPr>
            <p:ph idx="1"/>
          </p:nvPr>
        </p:nvSpPr>
        <p:spPr/>
        <p:txBody>
          <a:bodyPr/>
          <a:lstStyle/>
          <a:p>
            <a:r>
              <a:rPr lang="en-US" dirty="0"/>
              <a:t>Breaks give your mind a rest and can help reduce fatigue </a:t>
            </a:r>
          </a:p>
          <a:p>
            <a:r>
              <a:rPr lang="en-US" dirty="0"/>
              <a:t>Take breaks from driving whenever you can</a:t>
            </a:r>
          </a:p>
          <a:p>
            <a:pPr lvl="1"/>
            <a:r>
              <a:rPr lang="en-US" dirty="0"/>
              <a:t>At least every 2 hours</a:t>
            </a:r>
          </a:p>
          <a:p>
            <a:pPr lvl="1"/>
            <a:r>
              <a:rPr lang="en-US" dirty="0"/>
              <a:t>Get out at each turnaround</a:t>
            </a:r>
          </a:p>
          <a:p>
            <a:pPr lvl="1"/>
            <a:r>
              <a:rPr lang="en-US" dirty="0"/>
              <a:t>When refilling material</a:t>
            </a:r>
          </a:p>
          <a:p>
            <a:r>
              <a:rPr lang="en-US" dirty="0"/>
              <a:t>Walk around your truck and stretch</a:t>
            </a:r>
          </a:p>
          <a:p>
            <a:endParaRPr lang="en-US" dirty="0"/>
          </a:p>
        </p:txBody>
      </p:sp>
    </p:spTree>
    <p:extLst>
      <p:ext uri="{BB962C8B-B14F-4D97-AF65-F5344CB8AC3E}">
        <p14:creationId xmlns:p14="http://schemas.microsoft.com/office/powerpoint/2010/main" val="91520215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719D01B-E306-486F-A44A-E1BEE6B8C6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BAE51D4-5EB6-453C-807E-EB1E85042DBC}"/>
              </a:ext>
            </a:extLst>
          </p:cNvPr>
          <p:cNvSpPr>
            <a:spLocks noGrp="1"/>
          </p:cNvSpPr>
          <p:nvPr>
            <p:ph type="title"/>
          </p:nvPr>
        </p:nvSpPr>
        <p:spPr>
          <a:xfrm>
            <a:off x="4382724" y="702156"/>
            <a:ext cx="7225075" cy="1013800"/>
          </a:xfrm>
        </p:spPr>
        <p:txBody>
          <a:bodyPr>
            <a:normAutofit/>
          </a:bodyPr>
          <a:lstStyle/>
          <a:p>
            <a:pPr>
              <a:lnSpc>
                <a:spcPct val="90000"/>
              </a:lnSpc>
            </a:pPr>
            <a:r>
              <a:rPr lang="en-US" dirty="0">
                <a:solidFill>
                  <a:schemeClr val="accent1"/>
                </a:solidFill>
              </a:rPr>
              <a:t>Other Countermeasures of fatigue</a:t>
            </a:r>
          </a:p>
        </p:txBody>
      </p:sp>
      <p:grpSp>
        <p:nvGrpSpPr>
          <p:cNvPr id="12" name="Group 11">
            <a:extLst>
              <a:ext uri="{FF2B5EF4-FFF2-40B4-BE49-F238E27FC236}">
                <a16:creationId xmlns:a16="http://schemas.microsoft.com/office/drawing/2014/main" id="{E3ECE2A1-BE02-45E8-80D2-40668675E1B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534" y="453643"/>
            <a:ext cx="11298933" cy="98554"/>
            <a:chOff x="446534" y="453643"/>
            <a:chExt cx="11298933" cy="98554"/>
          </a:xfrm>
        </p:grpSpPr>
        <p:sp>
          <p:nvSpPr>
            <p:cNvPr id="13" name="Rectangle 12">
              <a:extLst>
                <a:ext uri="{FF2B5EF4-FFF2-40B4-BE49-F238E27FC236}">
                  <a16:creationId xmlns:a16="http://schemas.microsoft.com/office/drawing/2014/main" id="{75B00F21-D7A1-4DBD-B786-86D98FF333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75971E3D-EBA2-4F5A-BA90-F41CC7B480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81CED36D-BAED-48CA-A871-F98A330546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grpSp>
      <p:pic>
        <p:nvPicPr>
          <p:cNvPr id="5" name="Picture 4" descr="A picture containing cup, indoor, sitting, table&#10;&#10;Description automatically generated">
            <a:extLst>
              <a:ext uri="{FF2B5EF4-FFF2-40B4-BE49-F238E27FC236}">
                <a16:creationId xmlns:a16="http://schemas.microsoft.com/office/drawing/2014/main" id="{2BCB7E76-9BE3-4DB8-B484-5B45C48C5996}"/>
              </a:ext>
            </a:extLst>
          </p:cNvPr>
          <p:cNvPicPr>
            <a:picLocks noChangeAspect="1"/>
          </p:cNvPicPr>
          <p:nvPr/>
        </p:nvPicPr>
        <p:blipFill rotWithShape="1">
          <a:blip r:embed="rId3"/>
          <a:srcRect l="8707" r="6263" b="-2"/>
          <a:stretch/>
        </p:blipFill>
        <p:spPr>
          <a:xfrm>
            <a:off x="448732" y="600075"/>
            <a:ext cx="3683001" cy="5775325"/>
          </a:xfrm>
          <a:prstGeom prst="rect">
            <a:avLst/>
          </a:prstGeom>
        </p:spPr>
      </p:pic>
      <p:sp>
        <p:nvSpPr>
          <p:cNvPr id="3" name="Content Placeholder 2">
            <a:extLst>
              <a:ext uri="{FF2B5EF4-FFF2-40B4-BE49-F238E27FC236}">
                <a16:creationId xmlns:a16="http://schemas.microsoft.com/office/drawing/2014/main" id="{7B55FDEF-CC47-4F7E-9E22-BB06B2AC9094}"/>
              </a:ext>
            </a:extLst>
          </p:cNvPr>
          <p:cNvSpPr>
            <a:spLocks noGrp="1"/>
          </p:cNvSpPr>
          <p:nvPr>
            <p:ph idx="1"/>
          </p:nvPr>
        </p:nvSpPr>
        <p:spPr>
          <a:xfrm>
            <a:off x="4382726" y="1896533"/>
            <a:ext cx="7225074" cy="3962266"/>
          </a:xfrm>
        </p:spPr>
        <p:txBody>
          <a:bodyPr>
            <a:normAutofit fontScale="92500" lnSpcReduction="20000"/>
          </a:bodyPr>
          <a:lstStyle/>
          <a:p>
            <a:r>
              <a:rPr lang="en-US" dirty="0"/>
              <a:t>Caffeine </a:t>
            </a:r>
          </a:p>
          <a:p>
            <a:r>
              <a:rPr lang="en-US" dirty="0"/>
              <a:t>Music can help for brief periods of time</a:t>
            </a:r>
          </a:p>
          <a:p>
            <a:pPr lvl="1"/>
            <a:r>
              <a:rPr lang="en-US" dirty="0"/>
              <a:t>Can’t be the only countermeasure used</a:t>
            </a:r>
          </a:p>
          <a:p>
            <a:r>
              <a:rPr lang="en-US" dirty="0"/>
              <a:t>Improved cab insulation to reduce noise</a:t>
            </a:r>
          </a:p>
          <a:p>
            <a:r>
              <a:rPr lang="en-US" dirty="0"/>
              <a:t>Properly adjusted seat</a:t>
            </a:r>
          </a:p>
          <a:p>
            <a:r>
              <a:rPr lang="en-US" dirty="0"/>
              <a:t>Stay hydrated</a:t>
            </a:r>
          </a:p>
          <a:p>
            <a:r>
              <a:rPr lang="en-US" dirty="0"/>
              <a:t>Eat healthy</a:t>
            </a:r>
          </a:p>
          <a:p>
            <a:r>
              <a:rPr lang="en-US" dirty="0"/>
              <a:t>SLEEP!</a:t>
            </a:r>
          </a:p>
        </p:txBody>
      </p:sp>
    </p:spTree>
    <p:extLst>
      <p:ext uri="{BB962C8B-B14F-4D97-AF65-F5344CB8AC3E}">
        <p14:creationId xmlns:p14="http://schemas.microsoft.com/office/powerpoint/2010/main" val="3471506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B6A7D-CD66-45CD-9026-E84F32931847}"/>
              </a:ext>
            </a:extLst>
          </p:cNvPr>
          <p:cNvSpPr>
            <a:spLocks noGrp="1"/>
          </p:cNvSpPr>
          <p:nvPr>
            <p:ph type="title"/>
          </p:nvPr>
        </p:nvSpPr>
        <p:spPr/>
        <p:txBody>
          <a:bodyPr/>
          <a:lstStyle/>
          <a:p>
            <a:r>
              <a:rPr lang="en-US" dirty="0"/>
              <a:t>Check on Learning #8: Combating Fatigue</a:t>
            </a:r>
          </a:p>
        </p:txBody>
      </p:sp>
      <p:sp>
        <p:nvSpPr>
          <p:cNvPr id="3" name="Content Placeholder 2">
            <a:extLst>
              <a:ext uri="{FF2B5EF4-FFF2-40B4-BE49-F238E27FC236}">
                <a16:creationId xmlns:a16="http://schemas.microsoft.com/office/drawing/2014/main" id="{8593ECAB-FD0C-4DDB-89B5-97AC75127D7E}"/>
              </a:ext>
            </a:extLst>
          </p:cNvPr>
          <p:cNvSpPr>
            <a:spLocks noGrp="1"/>
          </p:cNvSpPr>
          <p:nvPr>
            <p:ph idx="1"/>
          </p:nvPr>
        </p:nvSpPr>
        <p:spPr/>
        <p:txBody>
          <a:bodyPr/>
          <a:lstStyle/>
          <a:p>
            <a:pPr marL="0" indent="0">
              <a:buNone/>
            </a:pPr>
            <a:r>
              <a:rPr lang="en-US" dirty="0"/>
              <a:t>Rolling down your window and playing the radio is the best way to reduce fatigue</a:t>
            </a:r>
          </a:p>
          <a:p>
            <a:pPr lvl="1"/>
            <a:r>
              <a:rPr lang="en-US" dirty="0"/>
              <a:t>True</a:t>
            </a:r>
          </a:p>
          <a:p>
            <a:pPr lvl="1"/>
            <a:r>
              <a:rPr lang="en-US" dirty="0"/>
              <a:t>False</a:t>
            </a:r>
          </a:p>
        </p:txBody>
      </p:sp>
    </p:spTree>
    <p:extLst>
      <p:ext uri="{BB962C8B-B14F-4D97-AF65-F5344CB8AC3E}">
        <p14:creationId xmlns:p14="http://schemas.microsoft.com/office/powerpoint/2010/main" val="386402765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B6A7D-CD66-45CD-9026-E84F32931847}"/>
              </a:ext>
            </a:extLst>
          </p:cNvPr>
          <p:cNvSpPr>
            <a:spLocks noGrp="1"/>
          </p:cNvSpPr>
          <p:nvPr>
            <p:ph type="title"/>
          </p:nvPr>
        </p:nvSpPr>
        <p:spPr/>
        <p:txBody>
          <a:bodyPr/>
          <a:lstStyle/>
          <a:p>
            <a:r>
              <a:rPr lang="en-US" dirty="0"/>
              <a:t>Check on Learning #8: Combating Fatigue</a:t>
            </a:r>
          </a:p>
        </p:txBody>
      </p:sp>
      <p:sp>
        <p:nvSpPr>
          <p:cNvPr id="3" name="Content Placeholder 2">
            <a:extLst>
              <a:ext uri="{FF2B5EF4-FFF2-40B4-BE49-F238E27FC236}">
                <a16:creationId xmlns:a16="http://schemas.microsoft.com/office/drawing/2014/main" id="{8593ECAB-FD0C-4DDB-89B5-97AC75127D7E}"/>
              </a:ext>
            </a:extLst>
          </p:cNvPr>
          <p:cNvSpPr>
            <a:spLocks noGrp="1"/>
          </p:cNvSpPr>
          <p:nvPr>
            <p:ph idx="1"/>
          </p:nvPr>
        </p:nvSpPr>
        <p:spPr/>
        <p:txBody>
          <a:bodyPr/>
          <a:lstStyle/>
          <a:p>
            <a:pPr marL="0" indent="0">
              <a:buNone/>
            </a:pPr>
            <a:r>
              <a:rPr lang="en-US" dirty="0"/>
              <a:t>Rolling down your window and playing the radio is the best way to reduce fatigue</a:t>
            </a:r>
          </a:p>
          <a:p>
            <a:pPr lvl="1"/>
            <a:r>
              <a:rPr lang="en-US" dirty="0">
                <a:solidFill>
                  <a:schemeClr val="bg1">
                    <a:lumMod val="85000"/>
                  </a:schemeClr>
                </a:solidFill>
              </a:rPr>
              <a:t>True</a:t>
            </a:r>
          </a:p>
          <a:p>
            <a:pPr lvl="1"/>
            <a:r>
              <a:rPr lang="en-US" dirty="0">
                <a:solidFill>
                  <a:srgbClr val="FF0000"/>
                </a:solidFill>
              </a:rPr>
              <a:t>False</a:t>
            </a:r>
          </a:p>
        </p:txBody>
      </p:sp>
    </p:spTree>
    <p:extLst>
      <p:ext uri="{BB962C8B-B14F-4D97-AF65-F5344CB8AC3E}">
        <p14:creationId xmlns:p14="http://schemas.microsoft.com/office/powerpoint/2010/main" val="284337765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209AA-A67B-4AC6-BF53-84254F537B6E}"/>
              </a:ext>
            </a:extLst>
          </p:cNvPr>
          <p:cNvSpPr>
            <a:spLocks noGrp="1"/>
          </p:cNvSpPr>
          <p:nvPr>
            <p:ph type="title"/>
          </p:nvPr>
        </p:nvSpPr>
        <p:spPr/>
        <p:txBody>
          <a:bodyPr/>
          <a:lstStyle/>
          <a:p>
            <a:r>
              <a:rPr lang="en-US" dirty="0"/>
              <a:t>Additional Resources</a:t>
            </a:r>
          </a:p>
        </p:txBody>
      </p:sp>
      <p:sp>
        <p:nvSpPr>
          <p:cNvPr id="3" name="Content Placeholder 2">
            <a:extLst>
              <a:ext uri="{FF2B5EF4-FFF2-40B4-BE49-F238E27FC236}">
                <a16:creationId xmlns:a16="http://schemas.microsoft.com/office/drawing/2014/main" id="{BAD8819E-9AD1-4D31-BB53-E756026AF24D}"/>
              </a:ext>
            </a:extLst>
          </p:cNvPr>
          <p:cNvSpPr>
            <a:spLocks noGrp="1"/>
          </p:cNvSpPr>
          <p:nvPr>
            <p:ph idx="1"/>
          </p:nvPr>
        </p:nvSpPr>
        <p:spPr/>
        <p:txBody>
          <a:bodyPr>
            <a:normAutofit fontScale="92500"/>
          </a:bodyPr>
          <a:lstStyle/>
          <a:p>
            <a:r>
              <a:rPr lang="en-US" dirty="0"/>
              <a:t>Clear Roads snowplow operator and manager training resources: </a:t>
            </a:r>
            <a:r>
              <a:rPr lang="en-US" dirty="0">
                <a:hlinkClick r:id="rId2"/>
              </a:rPr>
              <a:t>https://clearroads.org/training-resources/</a:t>
            </a:r>
            <a:endParaRPr lang="en-US" dirty="0"/>
          </a:p>
          <a:p>
            <a:r>
              <a:rPr lang="en-US" dirty="0"/>
              <a:t>North American Fatigue Management Program: </a:t>
            </a:r>
            <a:r>
              <a:rPr lang="en-US" dirty="0">
                <a:hlinkClick r:id="rId3"/>
              </a:rPr>
              <a:t>https://www.nafmp.com/</a:t>
            </a:r>
            <a:endParaRPr lang="en-US" dirty="0"/>
          </a:p>
          <a:p>
            <a:r>
              <a:rPr lang="en-US" dirty="0"/>
              <a:t>Network of Employers for Traffic Safety: </a:t>
            </a:r>
            <a:r>
              <a:rPr lang="en-US" dirty="0">
                <a:hlinkClick r:id="rId4"/>
              </a:rPr>
              <a:t>https://driventowellness.org/</a:t>
            </a:r>
            <a:endParaRPr lang="en-US" dirty="0"/>
          </a:p>
          <a:p>
            <a:r>
              <a:rPr lang="en-US" dirty="0"/>
              <a:t>National Safety Council: </a:t>
            </a:r>
            <a:r>
              <a:rPr lang="en-US" dirty="0">
                <a:hlinkClick r:id="rId5"/>
              </a:rPr>
              <a:t>https://www.nsc.org/work-safety/safety-topics/fatigue</a:t>
            </a:r>
            <a:endParaRPr lang="en-US" dirty="0"/>
          </a:p>
          <a:p>
            <a:r>
              <a:rPr lang="en-US" dirty="0"/>
              <a:t>Federal Motor Carrier Safety Administration’s Driving Tips: </a:t>
            </a:r>
            <a:r>
              <a:rPr lang="en-US" dirty="0">
                <a:hlinkClick r:id="rId6"/>
              </a:rPr>
              <a:t>https://cms8.fmcsa.dot.gov/safety/driver-safety/cmv-driving-tips-overview</a:t>
            </a:r>
            <a:endParaRPr lang="en-US" dirty="0"/>
          </a:p>
          <a:p>
            <a:endParaRPr lang="en-US" dirty="0"/>
          </a:p>
        </p:txBody>
      </p:sp>
    </p:spTree>
    <p:extLst>
      <p:ext uri="{BB962C8B-B14F-4D97-AF65-F5344CB8AC3E}">
        <p14:creationId xmlns:p14="http://schemas.microsoft.com/office/powerpoint/2010/main" val="26784407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8A6498-C968-4F3A-8937-EE4A1D87E070}"/>
              </a:ext>
            </a:extLst>
          </p:cNvPr>
          <p:cNvSpPr>
            <a:spLocks noGrp="1"/>
          </p:cNvSpPr>
          <p:nvPr>
            <p:ph type="title"/>
          </p:nvPr>
        </p:nvSpPr>
        <p:spPr/>
        <p:txBody>
          <a:bodyPr/>
          <a:lstStyle/>
          <a:p>
            <a:r>
              <a:rPr lang="en-US" dirty="0"/>
              <a:t>Acknowledgements</a:t>
            </a:r>
          </a:p>
        </p:txBody>
      </p:sp>
      <p:sp>
        <p:nvSpPr>
          <p:cNvPr id="3" name="Content Placeholder 2">
            <a:extLst>
              <a:ext uri="{FF2B5EF4-FFF2-40B4-BE49-F238E27FC236}">
                <a16:creationId xmlns:a16="http://schemas.microsoft.com/office/drawing/2014/main" id="{D2001071-56B3-4F49-A38B-8C8F9DE8E479}"/>
              </a:ext>
            </a:extLst>
          </p:cNvPr>
          <p:cNvSpPr>
            <a:spLocks noGrp="1"/>
          </p:cNvSpPr>
          <p:nvPr>
            <p:ph idx="1"/>
          </p:nvPr>
        </p:nvSpPr>
        <p:spPr/>
        <p:txBody>
          <a:bodyPr>
            <a:normAutofit fontScale="70000" lnSpcReduction="20000"/>
          </a:bodyPr>
          <a:lstStyle/>
          <a:p>
            <a:r>
              <a:rPr lang="en-US" dirty="0"/>
              <a:t>This training was developed by the Virginia Tech Transportation Institute, Center for Truck and Bus Safety</a:t>
            </a:r>
          </a:p>
          <a:p>
            <a:pPr lvl="1"/>
            <a:r>
              <a:rPr lang="en-US" dirty="0"/>
              <a:t>Matt Camden: </a:t>
            </a:r>
            <a:r>
              <a:rPr lang="en-US" dirty="0">
                <a:hlinkClick r:id="rId2"/>
              </a:rPr>
              <a:t>mcamden@vtti.vt.edu</a:t>
            </a:r>
            <a:endParaRPr lang="en-US" dirty="0"/>
          </a:p>
          <a:p>
            <a:pPr lvl="1"/>
            <a:r>
              <a:rPr lang="en-US" dirty="0"/>
              <a:t>Jeff Hickman: </a:t>
            </a:r>
            <a:r>
              <a:rPr lang="en-US" dirty="0">
                <a:hlinkClick r:id="rId3"/>
              </a:rPr>
              <a:t>jhickman@vtti.vt.edu</a:t>
            </a:r>
            <a:endParaRPr lang="en-US" dirty="0"/>
          </a:p>
          <a:p>
            <a:pPr lvl="1"/>
            <a:r>
              <a:rPr lang="en-US" dirty="0"/>
              <a:t>Rebecca Hammond: </a:t>
            </a:r>
            <a:r>
              <a:rPr lang="en-US" dirty="0">
                <a:hlinkClick r:id="rId4"/>
              </a:rPr>
              <a:t>rhammond@vtti.vt.edu</a:t>
            </a:r>
            <a:endParaRPr lang="en-US" dirty="0"/>
          </a:p>
          <a:p>
            <a:pPr lvl="1"/>
            <a:r>
              <a:rPr lang="en-US" dirty="0"/>
              <a:t>Scott Tidwell: </a:t>
            </a:r>
            <a:r>
              <a:rPr lang="en-US" dirty="0">
                <a:hlinkClick r:id="rId5"/>
              </a:rPr>
              <a:t>stidwell@vtti.vt.edu</a:t>
            </a:r>
            <a:endParaRPr lang="en-US" dirty="0"/>
          </a:p>
          <a:p>
            <a:pPr lvl="1"/>
            <a:r>
              <a:rPr lang="en-US" dirty="0"/>
              <a:t>Richard Hanowski: </a:t>
            </a:r>
            <a:r>
              <a:rPr lang="en-US" dirty="0">
                <a:hlinkClick r:id="rId6"/>
              </a:rPr>
              <a:t>rhanowski@vtti.vt.edu</a:t>
            </a:r>
            <a:endParaRPr lang="en-US" dirty="0"/>
          </a:p>
          <a:p>
            <a:r>
              <a:rPr lang="en-US" dirty="0"/>
              <a:t>Clear Roads Technical Advisory Committee</a:t>
            </a:r>
          </a:p>
          <a:p>
            <a:pPr lvl="1"/>
            <a:r>
              <a:rPr lang="en-US" dirty="0"/>
              <a:t>Doug McBroom, Clay Adams, James Stevenson, Brian Burne, Steve Spoor, Larry Gangl, Tom Peters, Mark Trennephl </a:t>
            </a:r>
          </a:p>
          <a:p>
            <a:r>
              <a:rPr lang="en-US" dirty="0"/>
              <a:t>Example existing training provided by the Colorado DOT,  Montana DOT,  and the Virginia DOT</a:t>
            </a:r>
          </a:p>
        </p:txBody>
      </p:sp>
      <p:pic>
        <p:nvPicPr>
          <p:cNvPr id="4" name="Picture 3">
            <a:extLst>
              <a:ext uri="{FF2B5EF4-FFF2-40B4-BE49-F238E27FC236}">
                <a16:creationId xmlns:a16="http://schemas.microsoft.com/office/drawing/2014/main" id="{FE456829-0920-480D-85BC-E8EC21D1B967}"/>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7564582" y="3429000"/>
            <a:ext cx="4046225" cy="590647"/>
          </a:xfrm>
          <a:prstGeom prst="rect">
            <a:avLst/>
          </a:prstGeom>
          <a:noFill/>
          <a:ln>
            <a:noFill/>
          </a:ln>
        </p:spPr>
      </p:pic>
    </p:spTree>
    <p:extLst>
      <p:ext uri="{BB962C8B-B14F-4D97-AF65-F5344CB8AC3E}">
        <p14:creationId xmlns:p14="http://schemas.microsoft.com/office/powerpoint/2010/main" val="127331005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A5FCAE8-0C6F-48D2-B03C-1E01F5F2BFEE}"/>
              </a:ext>
            </a:extLst>
          </p:cNvPr>
          <p:cNvSpPr>
            <a:spLocks noGrp="1"/>
          </p:cNvSpPr>
          <p:nvPr>
            <p:ph type="title"/>
          </p:nvPr>
        </p:nvSpPr>
        <p:spPr/>
        <p:txBody>
          <a:bodyPr/>
          <a:lstStyle/>
          <a:p>
            <a:r>
              <a:rPr lang="en-US" dirty="0"/>
              <a:t>Clear Roads</a:t>
            </a:r>
          </a:p>
        </p:txBody>
      </p:sp>
      <p:sp>
        <p:nvSpPr>
          <p:cNvPr id="3" name="Content Placeholder 2">
            <a:extLst>
              <a:ext uri="{FF2B5EF4-FFF2-40B4-BE49-F238E27FC236}">
                <a16:creationId xmlns:a16="http://schemas.microsoft.com/office/drawing/2014/main" id="{D937B92F-2462-4C43-B267-6913EEEDF45F}"/>
              </a:ext>
            </a:extLst>
          </p:cNvPr>
          <p:cNvSpPr>
            <a:spLocks noGrp="1"/>
          </p:cNvSpPr>
          <p:nvPr>
            <p:ph sz="half" idx="1"/>
          </p:nvPr>
        </p:nvSpPr>
        <p:spPr/>
        <p:txBody>
          <a:bodyPr/>
          <a:lstStyle/>
          <a:p>
            <a:pPr marL="0" indent="0" algn="ctr">
              <a:buNone/>
            </a:pPr>
            <a:r>
              <a:rPr lang="en-US" dirty="0">
                <a:latin typeface="Arial" pitchFamily="34" charset="0"/>
                <a:cs typeface="Arial" pitchFamily="34" charset="0"/>
              </a:rPr>
              <a:t>This presentation was developed with funding from the Clear Roads research program, which brings together transportation professionals and researchers from around the country to drive innovation in the field of winter maintenance.</a:t>
            </a:r>
          </a:p>
          <a:p>
            <a:pPr marL="0" indent="0" algn="ctr">
              <a:buNone/>
            </a:pPr>
            <a:endParaRPr lang="en-US" dirty="0">
              <a:latin typeface="Arial" pitchFamily="34" charset="0"/>
              <a:cs typeface="Arial" pitchFamily="34" charset="0"/>
            </a:endParaRPr>
          </a:p>
          <a:p>
            <a:pPr marL="0" indent="0" algn="ctr">
              <a:buNone/>
            </a:pPr>
            <a:r>
              <a:rPr lang="en-US" dirty="0">
                <a:latin typeface="Arial" pitchFamily="34" charset="0"/>
                <a:cs typeface="Arial" pitchFamily="34" charset="0"/>
              </a:rPr>
              <a:t>Find additional information and resources at </a:t>
            </a:r>
          </a:p>
          <a:p>
            <a:pPr marL="0" indent="0" algn="ctr">
              <a:buNone/>
            </a:pPr>
            <a:r>
              <a:rPr lang="en-US" dirty="0">
                <a:latin typeface="Arial" pitchFamily="34" charset="0"/>
                <a:cs typeface="Arial" pitchFamily="34" charset="0"/>
              </a:rPr>
              <a:t>		</a:t>
            </a:r>
          </a:p>
          <a:p>
            <a:pPr marL="0" indent="0" algn="ctr">
              <a:buNone/>
            </a:pPr>
            <a:r>
              <a:rPr lang="en-US" dirty="0">
                <a:latin typeface="Arial" pitchFamily="34" charset="0"/>
                <a:cs typeface="Arial" pitchFamily="34" charset="0"/>
              </a:rPr>
              <a:t>http://clearroads.org/</a:t>
            </a:r>
          </a:p>
          <a:p>
            <a:pPr marL="0" indent="0">
              <a:buNone/>
            </a:pPr>
            <a:endParaRPr lang="en-US" dirty="0"/>
          </a:p>
        </p:txBody>
      </p:sp>
      <p:pic>
        <p:nvPicPr>
          <p:cNvPr id="5" name="Picture 4" descr="A group of people standing in front of a building&#10;&#10;Description automatically generated">
            <a:extLst>
              <a:ext uri="{FF2B5EF4-FFF2-40B4-BE49-F238E27FC236}">
                <a16:creationId xmlns:a16="http://schemas.microsoft.com/office/drawing/2014/main" id="{8761D6C5-9D88-4B4C-812A-1F82ED7A2A3E}"/>
              </a:ext>
            </a:extLst>
          </p:cNvPr>
          <p:cNvPicPr>
            <a:picLocks noChangeAspect="1"/>
          </p:cNvPicPr>
          <p:nvPr/>
        </p:nvPicPr>
        <p:blipFill>
          <a:blip r:embed="rId3"/>
          <a:stretch>
            <a:fillRect/>
          </a:stretch>
        </p:blipFill>
        <p:spPr>
          <a:xfrm>
            <a:off x="6549887" y="2228297"/>
            <a:ext cx="4843670" cy="3632753"/>
          </a:xfrm>
          <a:prstGeom prst="rect">
            <a:avLst/>
          </a:prstGeom>
        </p:spPr>
      </p:pic>
    </p:spTree>
    <p:extLst>
      <p:ext uri="{BB962C8B-B14F-4D97-AF65-F5344CB8AC3E}">
        <p14:creationId xmlns:p14="http://schemas.microsoft.com/office/powerpoint/2010/main" val="42839264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D7CD304-7094-4796-BD4B-BD619D1576C0}"/>
              </a:ext>
            </a:extLst>
          </p:cNvPr>
          <p:cNvSpPr>
            <a:spLocks noGrp="1"/>
          </p:cNvSpPr>
          <p:nvPr>
            <p:ph type="title"/>
          </p:nvPr>
        </p:nvSpPr>
        <p:spPr>
          <a:xfrm>
            <a:off x="2290355" y="4567911"/>
            <a:ext cx="9337871" cy="1310376"/>
          </a:xfrm>
        </p:spPr>
        <p:txBody>
          <a:bodyPr/>
          <a:lstStyle/>
          <a:p>
            <a:r>
              <a:rPr lang="en-US" dirty="0">
                <a:solidFill>
                  <a:schemeClr val="bg1"/>
                </a:solidFill>
              </a:rPr>
              <a:t>Hazard Identification</a:t>
            </a:r>
          </a:p>
        </p:txBody>
      </p:sp>
    </p:spTree>
    <p:extLst>
      <p:ext uri="{BB962C8B-B14F-4D97-AF65-F5344CB8AC3E}">
        <p14:creationId xmlns:p14="http://schemas.microsoft.com/office/powerpoint/2010/main" val="383446066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A723B-E902-47C5-B583-99EE45ED9E85}"/>
              </a:ext>
            </a:extLst>
          </p:cNvPr>
          <p:cNvSpPr>
            <a:spLocks noGrp="1"/>
          </p:cNvSpPr>
          <p:nvPr>
            <p:ph type="ctrTitle"/>
          </p:nvPr>
        </p:nvSpPr>
        <p:spPr>
          <a:xfrm>
            <a:off x="581191" y="4260589"/>
            <a:ext cx="10993549" cy="1245690"/>
          </a:xfrm>
        </p:spPr>
        <p:txBody>
          <a:bodyPr/>
          <a:lstStyle/>
          <a:p>
            <a:pPr algn="ctr"/>
            <a:r>
              <a:rPr lang="en-US" dirty="0">
                <a:solidFill>
                  <a:schemeClr val="bg1"/>
                </a:solidFill>
              </a:rPr>
              <a:t>Thank you for your dedication, </a:t>
            </a:r>
            <a:br>
              <a:rPr lang="en-US" dirty="0">
                <a:solidFill>
                  <a:schemeClr val="bg1"/>
                </a:solidFill>
              </a:rPr>
            </a:br>
            <a:r>
              <a:rPr lang="en-US" dirty="0">
                <a:solidFill>
                  <a:schemeClr val="bg1"/>
                </a:solidFill>
              </a:rPr>
              <a:t>Plow Safely!</a:t>
            </a:r>
          </a:p>
        </p:txBody>
      </p:sp>
      <p:pic>
        <p:nvPicPr>
          <p:cNvPr id="3" name="Picture 2">
            <a:extLst>
              <a:ext uri="{FF2B5EF4-FFF2-40B4-BE49-F238E27FC236}">
                <a16:creationId xmlns:a16="http://schemas.microsoft.com/office/drawing/2014/main" id="{866C208B-8E54-411F-9025-7ED52C19E66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54378" y="258289"/>
            <a:ext cx="4046225" cy="590647"/>
          </a:xfrm>
          <a:prstGeom prst="rect">
            <a:avLst/>
          </a:prstGeom>
          <a:noFill/>
          <a:ln>
            <a:noFill/>
          </a:ln>
        </p:spPr>
      </p:pic>
    </p:spTree>
    <p:extLst>
      <p:ext uri="{BB962C8B-B14F-4D97-AF65-F5344CB8AC3E}">
        <p14:creationId xmlns:p14="http://schemas.microsoft.com/office/powerpoint/2010/main" val="2091709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6C883-8702-43C8-895D-1B7625A234A6}"/>
              </a:ext>
            </a:extLst>
          </p:cNvPr>
          <p:cNvSpPr>
            <a:spLocks noGrp="1"/>
          </p:cNvSpPr>
          <p:nvPr>
            <p:ph type="title"/>
          </p:nvPr>
        </p:nvSpPr>
        <p:spPr/>
        <p:txBody>
          <a:bodyPr/>
          <a:lstStyle/>
          <a:p>
            <a:r>
              <a:rPr lang="en-US" dirty="0"/>
              <a:t>Objects to be aware of</a:t>
            </a:r>
          </a:p>
        </p:txBody>
      </p:sp>
      <p:sp>
        <p:nvSpPr>
          <p:cNvPr id="3" name="Content Placeholder 2">
            <a:extLst>
              <a:ext uri="{FF2B5EF4-FFF2-40B4-BE49-F238E27FC236}">
                <a16:creationId xmlns:a16="http://schemas.microsoft.com/office/drawing/2014/main" id="{65EF94FA-18EF-4E73-874F-16D7A649359B}"/>
              </a:ext>
            </a:extLst>
          </p:cNvPr>
          <p:cNvSpPr>
            <a:spLocks noGrp="1"/>
          </p:cNvSpPr>
          <p:nvPr>
            <p:ph sz="half" idx="1"/>
          </p:nvPr>
        </p:nvSpPr>
        <p:spPr/>
        <p:txBody>
          <a:bodyPr>
            <a:normAutofit/>
          </a:bodyPr>
          <a:lstStyle/>
          <a:p>
            <a:r>
              <a:rPr lang="en-US" sz="2800" dirty="0"/>
              <a:t>Guard rails</a:t>
            </a:r>
          </a:p>
          <a:p>
            <a:r>
              <a:rPr lang="en-US" sz="2800" dirty="0"/>
              <a:t>Soft shoulders</a:t>
            </a:r>
          </a:p>
          <a:p>
            <a:r>
              <a:rPr lang="en-US" sz="2800" dirty="0"/>
              <a:t>Curbs</a:t>
            </a:r>
          </a:p>
          <a:p>
            <a:r>
              <a:rPr lang="en-US" sz="2800" dirty="0"/>
              <a:t>Mailboxes</a:t>
            </a:r>
          </a:p>
          <a:p>
            <a:r>
              <a:rPr lang="en-US" sz="2800" dirty="0"/>
              <a:t>Bridge abutments </a:t>
            </a:r>
          </a:p>
          <a:p>
            <a:r>
              <a:rPr lang="en-US" sz="2800" dirty="0"/>
              <a:t>Trees and their branches</a:t>
            </a:r>
          </a:p>
        </p:txBody>
      </p:sp>
      <p:sp>
        <p:nvSpPr>
          <p:cNvPr id="4" name="Content Placeholder 3">
            <a:extLst>
              <a:ext uri="{FF2B5EF4-FFF2-40B4-BE49-F238E27FC236}">
                <a16:creationId xmlns:a16="http://schemas.microsoft.com/office/drawing/2014/main" id="{82ADC7A8-B950-4263-8E23-A4FA22844B89}"/>
              </a:ext>
            </a:extLst>
          </p:cNvPr>
          <p:cNvSpPr>
            <a:spLocks noGrp="1"/>
          </p:cNvSpPr>
          <p:nvPr>
            <p:ph sz="half" idx="2"/>
          </p:nvPr>
        </p:nvSpPr>
        <p:spPr/>
        <p:txBody>
          <a:bodyPr>
            <a:normAutofit/>
          </a:bodyPr>
          <a:lstStyle/>
          <a:p>
            <a:r>
              <a:rPr lang="en-US" sz="2800" dirty="0"/>
              <a:t>Parked or stuck vehicles</a:t>
            </a:r>
          </a:p>
          <a:p>
            <a:r>
              <a:rPr lang="en-US" sz="2800" dirty="0"/>
              <a:t>Railroad tracks</a:t>
            </a:r>
          </a:p>
          <a:p>
            <a:r>
              <a:rPr lang="en-US" sz="2800" dirty="0"/>
              <a:t>Bridge joints</a:t>
            </a:r>
          </a:p>
          <a:p>
            <a:r>
              <a:rPr lang="en-US" sz="2800" dirty="0"/>
              <a:t>Potholes</a:t>
            </a:r>
          </a:p>
          <a:p>
            <a:r>
              <a:rPr lang="en-US" sz="2800" dirty="0"/>
              <a:t>Manholes and water valves</a:t>
            </a:r>
          </a:p>
          <a:p>
            <a:r>
              <a:rPr lang="en-US" sz="2800" dirty="0"/>
              <a:t>Roadway signs and posts</a:t>
            </a:r>
          </a:p>
        </p:txBody>
      </p:sp>
    </p:spTree>
    <p:extLst>
      <p:ext uri="{BB962C8B-B14F-4D97-AF65-F5344CB8AC3E}">
        <p14:creationId xmlns:p14="http://schemas.microsoft.com/office/powerpoint/2010/main" val="1387820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62C08-EDCA-4EEB-B6DD-4085CD83DA9A}"/>
              </a:ext>
            </a:extLst>
          </p:cNvPr>
          <p:cNvSpPr>
            <a:spLocks noGrp="1"/>
          </p:cNvSpPr>
          <p:nvPr>
            <p:ph type="title"/>
          </p:nvPr>
        </p:nvSpPr>
        <p:spPr/>
        <p:txBody>
          <a:bodyPr/>
          <a:lstStyle/>
          <a:p>
            <a:r>
              <a:rPr lang="en-US" dirty="0"/>
              <a:t>Visual Scanning for Fixed Objects</a:t>
            </a:r>
          </a:p>
        </p:txBody>
      </p:sp>
      <p:sp>
        <p:nvSpPr>
          <p:cNvPr id="3" name="Content Placeholder 2">
            <a:extLst>
              <a:ext uri="{FF2B5EF4-FFF2-40B4-BE49-F238E27FC236}">
                <a16:creationId xmlns:a16="http://schemas.microsoft.com/office/drawing/2014/main" id="{62B138D1-20C6-4CDE-9D4D-093E16AB1E4C}"/>
              </a:ext>
            </a:extLst>
          </p:cNvPr>
          <p:cNvSpPr>
            <a:spLocks noGrp="1"/>
          </p:cNvSpPr>
          <p:nvPr>
            <p:ph idx="1"/>
          </p:nvPr>
        </p:nvSpPr>
        <p:spPr>
          <a:xfrm>
            <a:off x="581193" y="2180496"/>
            <a:ext cx="5356470" cy="3678303"/>
          </a:xfrm>
        </p:spPr>
        <p:txBody>
          <a:bodyPr>
            <a:normAutofit fontScale="92500" lnSpcReduction="10000"/>
          </a:bodyPr>
          <a:lstStyle/>
          <a:p>
            <a:r>
              <a:rPr lang="en-US" dirty="0"/>
              <a:t>Objects may be hard to see when covered with snow</a:t>
            </a:r>
          </a:p>
          <a:p>
            <a:r>
              <a:rPr lang="en-US" dirty="0"/>
              <a:t>Look for clues that an object may be hidden</a:t>
            </a:r>
          </a:p>
          <a:p>
            <a:r>
              <a:rPr lang="en-US" dirty="0"/>
              <a:t>Continuously scan your surrounds</a:t>
            </a:r>
          </a:p>
          <a:p>
            <a:r>
              <a:rPr lang="en-US" dirty="0"/>
              <a:t>Don’t fixate on any one object or area</a:t>
            </a:r>
          </a:p>
          <a:p>
            <a:r>
              <a:rPr lang="en-US" dirty="0"/>
              <a:t>Use SIPDE</a:t>
            </a:r>
          </a:p>
          <a:p>
            <a:pPr lvl="1"/>
            <a:endParaRPr lang="en-US" dirty="0"/>
          </a:p>
        </p:txBody>
      </p:sp>
      <p:grpSp>
        <p:nvGrpSpPr>
          <p:cNvPr id="10" name="Group 9">
            <a:extLst>
              <a:ext uri="{FF2B5EF4-FFF2-40B4-BE49-F238E27FC236}">
                <a16:creationId xmlns:a16="http://schemas.microsoft.com/office/drawing/2014/main" id="{DCA562AA-B092-4500-AF63-95A3AAC32B35}"/>
              </a:ext>
            </a:extLst>
          </p:cNvPr>
          <p:cNvGrpSpPr/>
          <p:nvPr/>
        </p:nvGrpSpPr>
        <p:grpSpPr>
          <a:xfrm>
            <a:off x="6859981" y="2180496"/>
            <a:ext cx="4853048" cy="1827202"/>
            <a:chOff x="6943108" y="4226921"/>
            <a:chExt cx="4853048" cy="1827202"/>
          </a:xfrm>
        </p:grpSpPr>
        <p:pic>
          <p:nvPicPr>
            <p:cNvPr id="8" name="Picture 7">
              <a:extLst>
                <a:ext uri="{FF2B5EF4-FFF2-40B4-BE49-F238E27FC236}">
                  <a16:creationId xmlns:a16="http://schemas.microsoft.com/office/drawing/2014/main" id="{D36D8487-1711-48CD-B6AB-7EB012AB808A}"/>
                </a:ext>
              </a:extLst>
            </p:cNvPr>
            <p:cNvPicPr>
              <a:picLocks noChangeAspect="1"/>
            </p:cNvPicPr>
            <p:nvPr/>
          </p:nvPicPr>
          <p:blipFill>
            <a:blip r:embed="rId3"/>
            <a:stretch>
              <a:fillRect/>
            </a:stretch>
          </p:blipFill>
          <p:spPr>
            <a:xfrm>
              <a:off x="6943108" y="4226921"/>
              <a:ext cx="4853048" cy="1827202"/>
            </a:xfrm>
            <a:prstGeom prst="rect">
              <a:avLst/>
            </a:prstGeom>
          </p:spPr>
        </p:pic>
        <p:sp>
          <p:nvSpPr>
            <p:cNvPr id="9" name="Oval 8">
              <a:extLst>
                <a:ext uri="{FF2B5EF4-FFF2-40B4-BE49-F238E27FC236}">
                  <a16:creationId xmlns:a16="http://schemas.microsoft.com/office/drawing/2014/main" id="{3DE7AFF5-F7C7-4C85-8328-E0DC885E7835}"/>
                </a:ext>
              </a:extLst>
            </p:cNvPr>
            <p:cNvSpPr/>
            <p:nvPr/>
          </p:nvSpPr>
          <p:spPr>
            <a:xfrm rot="20550687">
              <a:off x="7843953" y="5092072"/>
              <a:ext cx="1115794" cy="34787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1" name="Picture 10">
            <a:extLst>
              <a:ext uri="{FF2B5EF4-FFF2-40B4-BE49-F238E27FC236}">
                <a16:creationId xmlns:a16="http://schemas.microsoft.com/office/drawing/2014/main" id="{73749FCC-0730-42CE-9E69-A0DA0A1D2DCE}"/>
              </a:ext>
            </a:extLst>
          </p:cNvPr>
          <p:cNvPicPr>
            <a:picLocks noChangeAspect="1"/>
          </p:cNvPicPr>
          <p:nvPr/>
        </p:nvPicPr>
        <p:blipFill>
          <a:blip r:embed="rId4"/>
          <a:stretch>
            <a:fillRect/>
          </a:stretch>
        </p:blipFill>
        <p:spPr>
          <a:xfrm>
            <a:off x="6859981" y="4128690"/>
            <a:ext cx="3144355" cy="2297074"/>
          </a:xfrm>
          <a:prstGeom prst="rect">
            <a:avLst/>
          </a:prstGeom>
        </p:spPr>
      </p:pic>
      <p:sp>
        <p:nvSpPr>
          <p:cNvPr id="12" name="Oval 11">
            <a:extLst>
              <a:ext uri="{FF2B5EF4-FFF2-40B4-BE49-F238E27FC236}">
                <a16:creationId xmlns:a16="http://schemas.microsoft.com/office/drawing/2014/main" id="{D8FCC3D2-C738-451A-90D5-D00D9EFA61B6}"/>
              </a:ext>
            </a:extLst>
          </p:cNvPr>
          <p:cNvSpPr/>
          <p:nvPr/>
        </p:nvSpPr>
        <p:spPr>
          <a:xfrm rot="15578940">
            <a:off x="6478954" y="5323889"/>
            <a:ext cx="1936802" cy="45813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50610776"/>
      </p:ext>
    </p:extLst>
  </p:cSld>
  <p:clrMapOvr>
    <a:masterClrMapping/>
  </p:clrMapOvr>
</p:sld>
</file>

<file path=ppt/theme/theme1.xml><?xml version="1.0" encoding="utf-8"?>
<a:theme xmlns:a="http://schemas.openxmlformats.org/drawingml/2006/main" name="Dividend">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629</TotalTime>
  <Words>8131</Words>
  <Application>Microsoft Office PowerPoint</Application>
  <PresentationFormat>Widescreen</PresentationFormat>
  <Paragraphs>612</Paragraphs>
  <Slides>70</Slides>
  <Notes>68</Notes>
  <HiddenSlides>0</HiddenSlides>
  <MMClips>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70</vt:i4>
      </vt:variant>
    </vt:vector>
  </HeadingPairs>
  <TitlesOfParts>
    <vt:vector size="75" baseType="lpstr">
      <vt:lpstr>Arial</vt:lpstr>
      <vt:lpstr>Calibri</vt:lpstr>
      <vt:lpstr>Gill Sans MT</vt:lpstr>
      <vt:lpstr>Wingdings 2</vt:lpstr>
      <vt:lpstr>Dividend</vt:lpstr>
      <vt:lpstr>General Safe Driving Practices for Snowplow Operators  Created for Clear Roads by the Virginia Tech Transportation Institute</vt:lpstr>
      <vt:lpstr>Training Overview</vt:lpstr>
      <vt:lpstr>Training Objectives</vt:lpstr>
      <vt:lpstr>Training Objectives, Continued</vt:lpstr>
      <vt:lpstr>Thank you for your hard work</vt:lpstr>
      <vt:lpstr>Snowplow Crashes</vt:lpstr>
      <vt:lpstr>Hazard Identification</vt:lpstr>
      <vt:lpstr>Objects to be aware of</vt:lpstr>
      <vt:lpstr>Visual Scanning for Fixed Objects</vt:lpstr>
      <vt:lpstr>Stay Vigilant</vt:lpstr>
      <vt:lpstr>Make sure you’re aware of your surroundings</vt:lpstr>
      <vt:lpstr>Check on Learning #1: Visual Scanning</vt:lpstr>
      <vt:lpstr>Check on Learning #1: Visual Scanning</vt:lpstr>
      <vt:lpstr>Predicting Hidden Objects</vt:lpstr>
      <vt:lpstr>Mark Known Hazards</vt:lpstr>
      <vt:lpstr>Document and Track Hazards</vt:lpstr>
      <vt:lpstr>Check on Learning #2: Hidden Objects</vt:lpstr>
      <vt:lpstr>Check on Learning #2: Hidden Objects</vt:lpstr>
      <vt:lpstr>Responding to Fixed Object Hazards</vt:lpstr>
      <vt:lpstr>Safe Operating Speeds</vt:lpstr>
      <vt:lpstr>Other strategies to Prevent Fixed Object Strikes</vt:lpstr>
      <vt:lpstr>Safe Backing </vt:lpstr>
      <vt:lpstr>Common Causes of Backing Crashes</vt:lpstr>
      <vt:lpstr>Common Backing Crash</vt:lpstr>
      <vt:lpstr>How could you have prevented that crash?</vt:lpstr>
      <vt:lpstr>Check on Learning #3: Backing</vt:lpstr>
      <vt:lpstr>Check on Learning #3: Backing</vt:lpstr>
      <vt:lpstr>G.O.A.L. before Backing</vt:lpstr>
      <vt:lpstr>Circle of Safety</vt:lpstr>
      <vt:lpstr>Using Spotters</vt:lpstr>
      <vt:lpstr>Recommended Signals</vt:lpstr>
      <vt:lpstr>Other Backing Suggestions</vt:lpstr>
      <vt:lpstr>Check on learning #4: Backing Countermeasures</vt:lpstr>
      <vt:lpstr>Check on learning #4: Backing Countermeasures</vt:lpstr>
      <vt:lpstr>Clearing turnarounds</vt:lpstr>
      <vt:lpstr>Backing Alternatives</vt:lpstr>
      <vt:lpstr>PowerPoint Presentation</vt:lpstr>
      <vt:lpstr>What is Distracted Driving?</vt:lpstr>
      <vt:lpstr>Distracted Driving Example</vt:lpstr>
      <vt:lpstr>Danger of Distracted Driving</vt:lpstr>
      <vt:lpstr>Cognitive Distraction</vt:lpstr>
      <vt:lpstr>Driver Tips to Avoid Inattention</vt:lpstr>
      <vt:lpstr>Check on learning #5: Inattention</vt:lpstr>
      <vt:lpstr>Check on learning #5: Inattention</vt:lpstr>
      <vt:lpstr>External Distraction</vt:lpstr>
      <vt:lpstr>External Distraction</vt:lpstr>
      <vt:lpstr>Tips to Avoid External Distractions</vt:lpstr>
      <vt:lpstr>Internal Distractions</vt:lpstr>
      <vt:lpstr>Tips to Avoid Internal Distractions</vt:lpstr>
      <vt:lpstr>More Tips for Internal Distractions</vt:lpstr>
      <vt:lpstr>Check on Learning #6: Internal and External Distractions</vt:lpstr>
      <vt:lpstr>Check on Learning #6: Internal and External Distractions</vt:lpstr>
      <vt:lpstr>PowerPoint Presentation</vt:lpstr>
      <vt:lpstr>What is Fatigue?</vt:lpstr>
      <vt:lpstr>Fatigue Example</vt:lpstr>
      <vt:lpstr>How common is snowplow operator fatigue?</vt:lpstr>
      <vt:lpstr>Common causes of driver fatigue</vt:lpstr>
      <vt:lpstr>Check on learning #7: causes of fatigue</vt:lpstr>
      <vt:lpstr>Check on learning #7: causes of fatigue</vt:lpstr>
      <vt:lpstr>Signs of Fatigue</vt:lpstr>
      <vt:lpstr>Assessing your Own Fatigue</vt:lpstr>
      <vt:lpstr>Driver Tips to Reduce the Risk of Fatigue</vt:lpstr>
      <vt:lpstr>Breaks from Driving</vt:lpstr>
      <vt:lpstr>Other Countermeasures of fatigue</vt:lpstr>
      <vt:lpstr>Check on Learning #8: Combating Fatigue</vt:lpstr>
      <vt:lpstr>Check on Learning #8: Combating Fatigue</vt:lpstr>
      <vt:lpstr>Additional Resources</vt:lpstr>
      <vt:lpstr>Acknowledgements</vt:lpstr>
      <vt:lpstr>Clear Roads</vt:lpstr>
      <vt:lpstr>Thank you for your dedication,  Plow Safely!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General Safe Driving Practices for Snowplow Operators  Created for Clear Roads by the Virginia Tech Transportation Institute</dc:title>
  <dc:creator>Matthew Camden</dc:creator>
  <cp:lastModifiedBy>Matthew Camden</cp:lastModifiedBy>
  <cp:revision>45</cp:revision>
  <dcterms:created xsi:type="dcterms:W3CDTF">2020-03-31T14:38:44Z</dcterms:created>
  <dcterms:modified xsi:type="dcterms:W3CDTF">2020-05-08T03:31:23Z</dcterms:modified>
</cp:coreProperties>
</file>