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7"/>
    <a:srgbClr val="FFEAA7"/>
    <a:srgbClr val="FF6699"/>
    <a:srgbClr val="429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60" autoAdjust="0"/>
  </p:normalViewPr>
  <p:slideViewPr>
    <p:cSldViewPr snapToGrid="0">
      <p:cViewPr varScale="1">
        <p:scale>
          <a:sx n="47" d="100"/>
          <a:sy n="47" d="100"/>
        </p:scale>
        <p:origin x="292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97FF-CB1D-4442-90CD-601125B20C2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AE79-A151-432B-82D8-5830332A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1pPr>
    <a:lvl2pPr marL="794385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2pPr>
    <a:lvl3pPr marL="1588770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3pPr>
    <a:lvl4pPr marL="2383155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4pPr>
    <a:lvl5pPr marL="3177540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5pPr>
    <a:lvl6pPr marL="3971925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6pPr>
    <a:lvl7pPr marL="4766310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7pPr>
    <a:lvl8pPr marL="5560695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8pPr>
    <a:lvl9pPr marL="6355080" algn="l" defTabSz="1588770" rtl="0" eaLnBrk="1" latinLnBrk="0" hangingPunct="1">
      <a:defRPr sz="20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8AE79-A151-432B-82D8-5830332AA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2719-7117-0D6F-BA17-AB6C324BE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CA6EF-5E7F-0985-07CC-00B943E82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832B4-8299-BE95-7F1F-9B6E598D5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89B14-7CAE-0A87-698D-57038A64E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8AE79-A151-432B-82D8-5830332AA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F1A2E-8A24-42C7-B3B1-C51A4111C97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5F466-AC90-4D06-A0D6-44CBF462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366E-95FE-73F2-295B-525EE52A7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74" y="83532"/>
            <a:ext cx="918467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of Sodium Chloride Deicer and Organic Additive through Roadside Soils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70" name="Straight Connector 1069" descr="A line indicating a header">
            <a:extLst>
              <a:ext uri="{FF2B5EF4-FFF2-40B4-BE49-F238E27FC236}">
                <a16:creationId xmlns:a16="http://schemas.microsoft.com/office/drawing/2014/main" id="{CD19A749-F0A7-9DD2-E6D0-9027892B5428}"/>
              </a:ext>
            </a:extLst>
          </p:cNvPr>
          <p:cNvCxnSpPr>
            <a:cxnSpLocks/>
          </p:cNvCxnSpPr>
          <p:nvPr/>
        </p:nvCxnSpPr>
        <p:spPr>
          <a:xfrm>
            <a:off x="3712191" y="750627"/>
            <a:ext cx="5889009" cy="2356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 descr="A writeup with bullet points showing the pathway fro deicer migration to roadside soils.">
            <a:extLst>
              <a:ext uri="{FF2B5EF4-FFF2-40B4-BE49-F238E27FC236}">
                <a16:creationId xmlns:a16="http://schemas.microsoft.com/office/drawing/2014/main" id="{0CDAD02B-B252-3032-C5E3-B18A9815D174}"/>
              </a:ext>
            </a:extLst>
          </p:cNvPr>
          <p:cNvSpPr/>
          <p:nvPr/>
        </p:nvSpPr>
        <p:spPr>
          <a:xfrm>
            <a:off x="154151" y="1035614"/>
            <a:ext cx="5478024" cy="3127345"/>
          </a:xfrm>
          <a:prstGeom prst="roundRect">
            <a:avLst>
              <a:gd name="adj" fmla="val 589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76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87BF06E4-4BEC-70B4-4058-AA3FE30E8F64}"/>
              </a:ext>
            </a:extLst>
          </p:cNvPr>
          <p:cNvSpPr txBox="1">
            <a:spLocks/>
          </p:cNvSpPr>
          <p:nvPr/>
        </p:nvSpPr>
        <p:spPr>
          <a:xfrm>
            <a:off x="196573" y="1072684"/>
            <a:ext cx="51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to Roadside Soils 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5A7CF25-1C2A-D037-8B36-F4ED6BD93C62}"/>
              </a:ext>
            </a:extLst>
          </p:cNvPr>
          <p:cNvSpPr txBox="1"/>
          <p:nvPr/>
        </p:nvSpPr>
        <p:spPr>
          <a:xfrm>
            <a:off x="196573" y="1335985"/>
            <a:ext cx="4828138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 of precipitation and snowmelt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 from snow ploughing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Splash and spray action during application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action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 from storage containers</a:t>
            </a:r>
          </a:p>
        </p:txBody>
      </p:sp>
      <p:sp>
        <p:nvSpPr>
          <p:cNvPr id="1086" name="Arrow: Right 1085" descr="A photo of an arrow showing transition within the report.">
            <a:extLst>
              <a:ext uri="{FF2B5EF4-FFF2-40B4-BE49-F238E27FC236}">
                <a16:creationId xmlns:a16="http://schemas.microsoft.com/office/drawing/2014/main" id="{384291EB-B906-F06E-428C-A74BE339D760}"/>
              </a:ext>
            </a:extLst>
          </p:cNvPr>
          <p:cNvSpPr/>
          <p:nvPr/>
        </p:nvSpPr>
        <p:spPr>
          <a:xfrm>
            <a:off x="5230255" y="2454328"/>
            <a:ext cx="583690" cy="284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 descr="A photo showing deicer spray from nozzles attached to decier tank filled truck.">
            <a:extLst>
              <a:ext uri="{FF2B5EF4-FFF2-40B4-BE49-F238E27FC236}">
                <a16:creationId xmlns:a16="http://schemas.microsoft.com/office/drawing/2014/main" id="{2419E3DB-FE8B-42C9-BA10-94105E599FFF}"/>
              </a:ext>
            </a:extLst>
          </p:cNvPr>
          <p:cNvSpPr/>
          <p:nvPr/>
        </p:nvSpPr>
        <p:spPr>
          <a:xfrm>
            <a:off x="5813946" y="1052113"/>
            <a:ext cx="3590681" cy="3127345"/>
          </a:xfrm>
          <a:prstGeom prst="roundRect">
            <a:avLst>
              <a:gd name="adj" fmla="val 725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1" dirty="0"/>
          </a:p>
        </p:txBody>
      </p:sp>
      <p:pic>
        <p:nvPicPr>
          <p:cNvPr id="1026" name="Picture 2" descr="Winter Driving: Other Resources | Clear Roads">
            <a:extLst>
              <a:ext uri="{FF2B5EF4-FFF2-40B4-BE49-F238E27FC236}">
                <a16:creationId xmlns:a16="http://schemas.microsoft.com/office/drawing/2014/main" id="{70C839DD-B309-6693-B322-6926FA6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1072684"/>
            <a:ext cx="3408557" cy="161566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56" descr="A truck ploughing snow from the road pavement surface.">
            <a:extLst>
              <a:ext uri="{FF2B5EF4-FFF2-40B4-BE49-F238E27FC236}">
                <a16:creationId xmlns:a16="http://schemas.microsoft.com/office/drawing/2014/main" id="{E6DD2302-2B78-6D2E-3BEB-142CB862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72" y="2575413"/>
            <a:ext cx="2117228" cy="161566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058" name="Rectangle: Rounded Corners 1057" descr="A writeup showing the concentration of chloride based deicing salts used in this experiment">
            <a:extLst>
              <a:ext uri="{FF2B5EF4-FFF2-40B4-BE49-F238E27FC236}">
                <a16:creationId xmlns:a16="http://schemas.microsoft.com/office/drawing/2014/main" id="{31384138-88F7-78E9-096E-96BF9443FE7F}"/>
              </a:ext>
            </a:extLst>
          </p:cNvPr>
          <p:cNvSpPr/>
          <p:nvPr/>
        </p:nvSpPr>
        <p:spPr>
          <a:xfrm>
            <a:off x="168407" y="4266658"/>
            <a:ext cx="4990000" cy="1578293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1BA118A2-213D-6F9A-CD53-574267753927}"/>
              </a:ext>
            </a:extLst>
          </p:cNvPr>
          <p:cNvSpPr txBox="1"/>
          <p:nvPr/>
        </p:nvSpPr>
        <p:spPr>
          <a:xfrm>
            <a:off x="160553" y="4351604"/>
            <a:ext cx="402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applied on-site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2537289A-8A67-2999-6868-E1785ECED902}"/>
              </a:ext>
            </a:extLst>
          </p:cNvPr>
          <p:cNvSpPr txBox="1"/>
          <p:nvPr/>
        </p:nvSpPr>
        <p:spPr>
          <a:xfrm>
            <a:off x="196573" y="4694619"/>
            <a:ext cx="493303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chloride (NaCl) (23% wt.)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 juice (20% wt. of NaCl solution)</a:t>
            </a:r>
          </a:p>
        </p:txBody>
      </p:sp>
      <p:sp>
        <p:nvSpPr>
          <p:cNvPr id="1065" name="Rectangle: Rounded Corners 1064" descr="A writeup showing the percentage of the soil particle sizes as classified as clay, silt and sand.">
            <a:extLst>
              <a:ext uri="{FF2B5EF4-FFF2-40B4-BE49-F238E27FC236}">
                <a16:creationId xmlns:a16="http://schemas.microsoft.com/office/drawing/2014/main" id="{2FA837FA-89F6-7AE6-79B4-8611D931D0CD}"/>
              </a:ext>
            </a:extLst>
          </p:cNvPr>
          <p:cNvSpPr/>
          <p:nvPr/>
        </p:nvSpPr>
        <p:spPr>
          <a:xfrm>
            <a:off x="5313576" y="4275596"/>
            <a:ext cx="4127068" cy="1522219"/>
          </a:xfrm>
          <a:prstGeom prst="roundRect">
            <a:avLst>
              <a:gd name="adj" fmla="val 620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AB6A070D-B281-6094-0E2B-AFC80696BCCF}"/>
              </a:ext>
            </a:extLst>
          </p:cNvPr>
          <p:cNvSpPr txBox="1"/>
          <p:nvPr/>
        </p:nvSpPr>
        <p:spPr>
          <a:xfrm>
            <a:off x="5266867" y="4294509"/>
            <a:ext cx="412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Soil Particle Fraction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8EB05B41-ECEC-408F-DEC9-DFB8B7BCDDFB}"/>
              </a:ext>
            </a:extLst>
          </p:cNvPr>
          <p:cNvSpPr txBox="1"/>
          <p:nvPr/>
        </p:nvSpPr>
        <p:spPr>
          <a:xfrm>
            <a:off x="6264172" y="4499800"/>
            <a:ext cx="2225875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  (~7.46%)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 (~40.35%)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(~52.17%)</a:t>
            </a:r>
          </a:p>
        </p:txBody>
      </p:sp>
      <p:sp>
        <p:nvSpPr>
          <p:cNvPr id="1074" name="Rectangle: Rounded Corners 1073" descr="A writeup of the effect of beet juice addition on ion adsorption on soil.">
            <a:extLst>
              <a:ext uri="{FF2B5EF4-FFF2-40B4-BE49-F238E27FC236}">
                <a16:creationId xmlns:a16="http://schemas.microsoft.com/office/drawing/2014/main" id="{49D0E94B-99F7-AF14-D469-E36380BF6D50}"/>
              </a:ext>
            </a:extLst>
          </p:cNvPr>
          <p:cNvSpPr/>
          <p:nvPr/>
        </p:nvSpPr>
        <p:spPr>
          <a:xfrm>
            <a:off x="228970" y="5948650"/>
            <a:ext cx="9225529" cy="2160875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3" name="TextBox 1092">
            <a:extLst>
              <a:ext uri="{FF2B5EF4-FFF2-40B4-BE49-F238E27FC236}">
                <a16:creationId xmlns:a16="http://schemas.microsoft.com/office/drawing/2014/main" id="{A20359EC-340B-9996-7668-F4B2E2738A6B}"/>
              </a:ext>
            </a:extLst>
          </p:cNvPr>
          <p:cNvSpPr txBox="1"/>
          <p:nvPr/>
        </p:nvSpPr>
        <p:spPr>
          <a:xfrm>
            <a:off x="327672" y="6049082"/>
            <a:ext cx="577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beet juice addition on Ion adsorption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4CA6424C-1BFF-2915-CEFF-BCF4F102E4A4}"/>
              </a:ext>
            </a:extLst>
          </p:cNvPr>
          <p:cNvSpPr txBox="1"/>
          <p:nvPr/>
        </p:nvSpPr>
        <p:spPr>
          <a:xfrm>
            <a:off x="252653" y="6387085"/>
            <a:ext cx="892287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equilibrium conditions, beet juice increases the adsorption of sodium ions in the soil but reduces the adsorption of chloride 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non-equilibrium conditions, beet juice reduces the adsorption of sodium ions and chloride ions in the soil.</a:t>
            </a:r>
          </a:p>
        </p:txBody>
      </p:sp>
      <p:sp>
        <p:nvSpPr>
          <p:cNvPr id="1062" name="Rectangle: Rounded Corners 1061" descr="A picture chart showing the cons of deicers in roadside soils.">
            <a:extLst>
              <a:ext uri="{FF2B5EF4-FFF2-40B4-BE49-F238E27FC236}">
                <a16:creationId xmlns:a16="http://schemas.microsoft.com/office/drawing/2014/main" id="{46EAEA09-0B3C-6715-669B-B9A782F53CA6}"/>
              </a:ext>
            </a:extLst>
          </p:cNvPr>
          <p:cNvSpPr/>
          <p:nvPr/>
        </p:nvSpPr>
        <p:spPr>
          <a:xfrm>
            <a:off x="221119" y="8385220"/>
            <a:ext cx="9310034" cy="2160875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9007E1BC-8780-CB91-5C06-BEB49CB61D5A}"/>
              </a:ext>
            </a:extLst>
          </p:cNvPr>
          <p:cNvSpPr txBox="1"/>
          <p:nvPr/>
        </p:nvSpPr>
        <p:spPr>
          <a:xfrm rot="16200000">
            <a:off x="-43476" y="9061517"/>
            <a:ext cx="98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Consd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A86A610C-4010-CE80-BD39-1C5483B1E081}"/>
              </a:ext>
            </a:extLst>
          </p:cNvPr>
          <p:cNvSpPr txBox="1"/>
          <p:nvPr/>
        </p:nvSpPr>
        <p:spPr>
          <a:xfrm>
            <a:off x="576748" y="8732843"/>
            <a:ext cx="9410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</a:rPr>
              <a:t>👎</a:t>
            </a:r>
            <a:endParaRPr lang="en-US" sz="6600" dirty="0"/>
          </a:p>
        </p:txBody>
      </p:sp>
      <p:pic>
        <p:nvPicPr>
          <p:cNvPr id="1104" name="Picture 1103" descr="A photo representating deicer ion distribution is soils.">
            <a:extLst>
              <a:ext uri="{FF2B5EF4-FFF2-40B4-BE49-F238E27FC236}">
                <a16:creationId xmlns:a16="http://schemas.microsoft.com/office/drawing/2014/main" id="{E4B132EA-BBCF-B5EF-7414-28B47CBE1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2" y="8611774"/>
            <a:ext cx="1895503" cy="1473457"/>
          </a:xfrm>
          <a:prstGeom prst="rect">
            <a:avLst/>
          </a:prstGeom>
        </p:spPr>
      </p:pic>
      <p:sp>
        <p:nvSpPr>
          <p:cNvPr id="1105" name="Arrow: Right 1104" descr="An arrow showing transition within the report.">
            <a:extLst>
              <a:ext uri="{FF2B5EF4-FFF2-40B4-BE49-F238E27FC236}">
                <a16:creationId xmlns:a16="http://schemas.microsoft.com/office/drawing/2014/main" id="{4DEDFD55-D64A-2567-B3DB-E2142521547C}"/>
              </a:ext>
            </a:extLst>
          </p:cNvPr>
          <p:cNvSpPr/>
          <p:nvPr/>
        </p:nvSpPr>
        <p:spPr>
          <a:xfrm>
            <a:off x="3466094" y="9337414"/>
            <a:ext cx="549197" cy="2881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9" name="Picture 1078" descr="A photo showing deicer effect on groundwater.">
            <a:extLst>
              <a:ext uri="{FF2B5EF4-FFF2-40B4-BE49-F238E27FC236}">
                <a16:creationId xmlns:a16="http://schemas.microsoft.com/office/drawing/2014/main" id="{28F1B678-F10A-7216-78BF-BBE5A316F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212" y="8589597"/>
            <a:ext cx="1404990" cy="1495634"/>
          </a:xfrm>
          <a:prstGeom prst="rect">
            <a:avLst/>
          </a:prstGeom>
        </p:spPr>
      </p:pic>
      <p:pic>
        <p:nvPicPr>
          <p:cNvPr id="1085" name="Picture 1084" descr="A photo shows a soil with pores saturated and clogged with deicing salt.">
            <a:extLst>
              <a:ext uri="{FF2B5EF4-FFF2-40B4-BE49-F238E27FC236}">
                <a16:creationId xmlns:a16="http://schemas.microsoft.com/office/drawing/2014/main" id="{3C6493E5-90C0-729E-A5CF-519B8D9DE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721" y="8589597"/>
            <a:ext cx="1924032" cy="1495634"/>
          </a:xfrm>
          <a:prstGeom prst="rect">
            <a:avLst/>
          </a:prstGeom>
        </p:spPr>
      </p:pic>
      <p:pic>
        <p:nvPicPr>
          <p:cNvPr id="1077" name="Picture 1076" descr="A photo showing a crop negatively affected by deicer salts.">
            <a:extLst>
              <a:ext uri="{FF2B5EF4-FFF2-40B4-BE49-F238E27FC236}">
                <a16:creationId xmlns:a16="http://schemas.microsoft.com/office/drawing/2014/main" id="{EBA5CE09-153F-5EAD-6EF1-F213564B4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36" y="8589597"/>
            <a:ext cx="1495634" cy="1495634"/>
          </a:xfrm>
          <a:prstGeom prst="rect">
            <a:avLst/>
          </a:prstGeom>
        </p:spPr>
      </p:pic>
      <p:sp>
        <p:nvSpPr>
          <p:cNvPr id="1097" name="TextBox 1096">
            <a:extLst>
              <a:ext uri="{FF2B5EF4-FFF2-40B4-BE49-F238E27FC236}">
                <a16:creationId xmlns:a16="http://schemas.microsoft.com/office/drawing/2014/main" id="{C9EEA5CB-B870-603C-2BF2-C7BC3CA27715}"/>
              </a:ext>
            </a:extLst>
          </p:cNvPr>
          <p:cNvSpPr txBox="1"/>
          <p:nvPr/>
        </p:nvSpPr>
        <p:spPr>
          <a:xfrm>
            <a:off x="6550672" y="10037306"/>
            <a:ext cx="237799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soil salinity</a:t>
            </a:r>
          </a:p>
        </p:txBody>
      </p:sp>
      <p:sp>
        <p:nvSpPr>
          <p:cNvPr id="1088" name="Rectangle: Rounded Corners 1087" descr="A writeup of actions that should be taken when applyign deicers on road pavement surface to mitigate adverse effect on nearby road side soils.">
            <a:extLst>
              <a:ext uri="{FF2B5EF4-FFF2-40B4-BE49-F238E27FC236}">
                <a16:creationId xmlns:a16="http://schemas.microsoft.com/office/drawing/2014/main" id="{4A91B250-4185-A509-DD7A-F5A9DF9CA7A8}"/>
              </a:ext>
            </a:extLst>
          </p:cNvPr>
          <p:cNvSpPr/>
          <p:nvPr/>
        </p:nvSpPr>
        <p:spPr>
          <a:xfrm>
            <a:off x="228970" y="10633295"/>
            <a:ext cx="9302183" cy="133999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76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25B093F2-7CF6-BE7C-8C01-EED56087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" y="10571059"/>
            <a:ext cx="8598778" cy="14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4230" tIns="77115" rIns="154230" bIns="77115" numCol="1" anchor="ctr" anchorCtr="0" compatLnSpc="1">
            <a:prstTxWarp prst="textNoShape">
              <a:avLst/>
            </a:prstTxWarp>
            <a:spAutoFit/>
          </a:bodyPr>
          <a:lstStyle/>
          <a:p>
            <a:pPr defTabSz="154231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actions should we take?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roadside salinity in agricultural zone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organic additives judiciously: they may accelerate ion migration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site-specific testing before high-volume salt use</a:t>
            </a:r>
          </a:p>
        </p:txBody>
      </p:sp>
      <p:pic>
        <p:nvPicPr>
          <p:cNvPr id="1162" name="Picture 1161" descr="A logo of Washington State University, Department of Civil and Environmental Engineering.">
            <a:extLst>
              <a:ext uri="{FF2B5EF4-FFF2-40B4-BE49-F238E27FC236}">
                <a16:creationId xmlns:a16="http://schemas.microsoft.com/office/drawing/2014/main" id="{84CF869E-E52C-A895-FC1B-1A7A1CE19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72" y="12125914"/>
            <a:ext cx="2945411" cy="616919"/>
          </a:xfrm>
          <a:prstGeom prst="rect">
            <a:avLst/>
          </a:prstGeom>
        </p:spPr>
      </p:pic>
      <p:pic>
        <p:nvPicPr>
          <p:cNvPr id="1163" name="Picture 1162" descr="A logo of Clear Roads (research for winter highway maintenance)">
            <a:extLst>
              <a:ext uri="{FF2B5EF4-FFF2-40B4-BE49-F238E27FC236}">
                <a16:creationId xmlns:a16="http://schemas.microsoft.com/office/drawing/2014/main" id="{ACF28508-18EF-13BD-9195-DD4187993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8638" y="11973290"/>
            <a:ext cx="2885219" cy="817222"/>
          </a:xfrm>
          <a:prstGeom prst="rect">
            <a:avLst/>
          </a:prstGeom>
        </p:spPr>
      </p:pic>
      <p:pic>
        <p:nvPicPr>
          <p:cNvPr id="1161" name="Picture 1160" descr="A logo of the Minnesota Department of Transportation.">
            <a:extLst>
              <a:ext uri="{FF2B5EF4-FFF2-40B4-BE49-F238E27FC236}">
                <a16:creationId xmlns:a16="http://schemas.microsoft.com/office/drawing/2014/main" id="{E85C79D1-541A-954B-1A42-C89898869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122" y="12125914"/>
            <a:ext cx="2885224" cy="6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C612-4C8E-EB4A-2F72-DCB119300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099B-9585-DFD5-21CC-8A76B262C2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74" y="83532"/>
            <a:ext cx="931309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of Magnesium Chloride Deicer and Organic Additive through Roadside Soils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70" name="Straight Connector 1069" descr="This object is a line that identifies the header in the document">
            <a:extLst>
              <a:ext uri="{FF2B5EF4-FFF2-40B4-BE49-F238E27FC236}">
                <a16:creationId xmlns:a16="http://schemas.microsoft.com/office/drawing/2014/main" id="{6F8EB0D5-03D9-18F1-7EE9-DE705DFD2399}"/>
              </a:ext>
            </a:extLst>
          </p:cNvPr>
          <p:cNvCxnSpPr>
            <a:cxnSpLocks/>
          </p:cNvCxnSpPr>
          <p:nvPr/>
        </p:nvCxnSpPr>
        <p:spPr>
          <a:xfrm>
            <a:off x="3712191" y="750627"/>
            <a:ext cx="5889009" cy="2356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 descr="A write up of pathways of deicing salt migration to roadside soils.">
            <a:extLst>
              <a:ext uri="{FF2B5EF4-FFF2-40B4-BE49-F238E27FC236}">
                <a16:creationId xmlns:a16="http://schemas.microsoft.com/office/drawing/2014/main" id="{2937C4FB-BFF7-D316-B4DE-34C28AF032A1}"/>
              </a:ext>
            </a:extLst>
          </p:cNvPr>
          <p:cNvSpPr/>
          <p:nvPr/>
        </p:nvSpPr>
        <p:spPr>
          <a:xfrm>
            <a:off x="154151" y="1035614"/>
            <a:ext cx="5478024" cy="3127345"/>
          </a:xfrm>
          <a:prstGeom prst="roundRect">
            <a:avLst>
              <a:gd name="adj" fmla="val 589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76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49F1CD0-4FD6-CDE8-1F6A-58AD934E2F5A}"/>
              </a:ext>
            </a:extLst>
          </p:cNvPr>
          <p:cNvSpPr txBox="1"/>
          <p:nvPr/>
        </p:nvSpPr>
        <p:spPr>
          <a:xfrm>
            <a:off x="196573" y="1072684"/>
            <a:ext cx="51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to Roadside Soils 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0F9FDEA2-5D25-FBC4-6246-143407802253}"/>
              </a:ext>
            </a:extLst>
          </p:cNvPr>
          <p:cNvSpPr txBox="1"/>
          <p:nvPr/>
        </p:nvSpPr>
        <p:spPr>
          <a:xfrm>
            <a:off x="196573" y="1335985"/>
            <a:ext cx="4828138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 of precipitation and snowmelt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 from snow ploughing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Splash and spray action during application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action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 from storage containers</a:t>
            </a:r>
          </a:p>
        </p:txBody>
      </p:sp>
      <p:sp>
        <p:nvSpPr>
          <p:cNvPr id="1086" name="Arrow: Right 1085" descr="This object is a pictoral representation of an arrow that points to the image sections describing the previous wordings.">
            <a:extLst>
              <a:ext uri="{FF2B5EF4-FFF2-40B4-BE49-F238E27FC236}">
                <a16:creationId xmlns:a16="http://schemas.microsoft.com/office/drawing/2014/main" id="{C0E85B7B-1074-5C24-8D8E-64BD9F2F6B5A}"/>
              </a:ext>
            </a:extLst>
          </p:cNvPr>
          <p:cNvSpPr/>
          <p:nvPr/>
        </p:nvSpPr>
        <p:spPr>
          <a:xfrm>
            <a:off x="5230255" y="2454328"/>
            <a:ext cx="583690" cy="284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 descr="A photo showing deicer spray application through nozzles attached to a deicer filled truck and a truck ploughing snow from road pavement surface.">
            <a:extLst>
              <a:ext uri="{FF2B5EF4-FFF2-40B4-BE49-F238E27FC236}">
                <a16:creationId xmlns:a16="http://schemas.microsoft.com/office/drawing/2014/main" id="{7540EB52-99D7-F28D-291B-FE02BD539D3D}"/>
              </a:ext>
            </a:extLst>
          </p:cNvPr>
          <p:cNvSpPr/>
          <p:nvPr/>
        </p:nvSpPr>
        <p:spPr>
          <a:xfrm>
            <a:off x="5813946" y="1052113"/>
            <a:ext cx="3590681" cy="3127345"/>
          </a:xfrm>
          <a:prstGeom prst="roundRect">
            <a:avLst>
              <a:gd name="adj" fmla="val 725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1" dirty="0"/>
          </a:p>
        </p:txBody>
      </p:sp>
      <p:pic>
        <p:nvPicPr>
          <p:cNvPr id="1026" name="Picture 2" descr="Winter Driving: Other Resources | Clear Roads">
            <a:extLst>
              <a:ext uri="{FF2B5EF4-FFF2-40B4-BE49-F238E27FC236}">
                <a16:creationId xmlns:a16="http://schemas.microsoft.com/office/drawing/2014/main" id="{F48208E9-7BE2-9135-C132-AB09A222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1072684"/>
            <a:ext cx="3408557" cy="161566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56" descr=" A photo showing a truck ploughing snow from a raod pavement surface.">
            <a:extLst>
              <a:ext uri="{FF2B5EF4-FFF2-40B4-BE49-F238E27FC236}">
                <a16:creationId xmlns:a16="http://schemas.microsoft.com/office/drawing/2014/main" id="{A6DF6DB9-090C-38D6-158A-0DA947585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72" y="2575413"/>
            <a:ext cx="2117228" cy="161566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058" name="Rectangle: Rounded Corners 1057" descr="A writeup of the concentration of magnesium chloride salt and beet juice.">
            <a:extLst>
              <a:ext uri="{FF2B5EF4-FFF2-40B4-BE49-F238E27FC236}">
                <a16:creationId xmlns:a16="http://schemas.microsoft.com/office/drawing/2014/main" id="{E871DFE7-58FA-B4C2-DD60-F9D387074C16}"/>
              </a:ext>
            </a:extLst>
          </p:cNvPr>
          <p:cNvSpPr/>
          <p:nvPr/>
        </p:nvSpPr>
        <p:spPr>
          <a:xfrm>
            <a:off x="168407" y="4266658"/>
            <a:ext cx="4990000" cy="1578293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D22D1D81-B66F-485F-0334-965511842D1B}"/>
              </a:ext>
            </a:extLst>
          </p:cNvPr>
          <p:cNvSpPr txBox="1"/>
          <p:nvPr/>
        </p:nvSpPr>
        <p:spPr>
          <a:xfrm>
            <a:off x="160553" y="4351604"/>
            <a:ext cx="402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applied on-site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5BFC08BE-9D32-EAAA-B30C-D5B813096566}"/>
              </a:ext>
            </a:extLst>
          </p:cNvPr>
          <p:cNvSpPr txBox="1"/>
          <p:nvPr/>
        </p:nvSpPr>
        <p:spPr>
          <a:xfrm>
            <a:off x="196573" y="4694619"/>
            <a:ext cx="493303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chloride (MgCl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(30% wt.)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 juice (20% wt. of MgCl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solution)</a:t>
            </a:r>
          </a:p>
        </p:txBody>
      </p:sp>
      <p:sp>
        <p:nvSpPr>
          <p:cNvPr id="1065" name="Rectangle: Rounded Corners 1064" descr="This object contains a text box that highlights the percentage of clay, silt and sand in the soil used for this experiment">
            <a:extLst>
              <a:ext uri="{FF2B5EF4-FFF2-40B4-BE49-F238E27FC236}">
                <a16:creationId xmlns:a16="http://schemas.microsoft.com/office/drawing/2014/main" id="{D5D86B40-54CC-7B23-433C-494B89295C9B}"/>
              </a:ext>
            </a:extLst>
          </p:cNvPr>
          <p:cNvSpPr/>
          <p:nvPr/>
        </p:nvSpPr>
        <p:spPr>
          <a:xfrm>
            <a:off x="5313576" y="4275596"/>
            <a:ext cx="4127068" cy="1522219"/>
          </a:xfrm>
          <a:prstGeom prst="roundRect">
            <a:avLst>
              <a:gd name="adj" fmla="val 620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AA9FC10C-BF16-912F-8465-B233B0B24527}"/>
              </a:ext>
            </a:extLst>
          </p:cNvPr>
          <p:cNvSpPr txBox="1"/>
          <p:nvPr/>
        </p:nvSpPr>
        <p:spPr>
          <a:xfrm>
            <a:off x="5266867" y="4294509"/>
            <a:ext cx="412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Soil Particle Fraction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79B0E519-C057-5728-C674-EC2422CFEF98}"/>
              </a:ext>
            </a:extLst>
          </p:cNvPr>
          <p:cNvSpPr txBox="1"/>
          <p:nvPr/>
        </p:nvSpPr>
        <p:spPr>
          <a:xfrm>
            <a:off x="6264172" y="4499800"/>
            <a:ext cx="2225875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  (~7.46%)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 (~40.35%)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(~52.17%)</a:t>
            </a:r>
          </a:p>
        </p:txBody>
      </p:sp>
      <p:sp>
        <p:nvSpPr>
          <p:cNvPr id="1074" name="Rectangle: Rounded Corners 1073" descr="This object contains a text box that highlights the effect of beet juice addition on ion adsorption in soil.">
            <a:extLst>
              <a:ext uri="{FF2B5EF4-FFF2-40B4-BE49-F238E27FC236}">
                <a16:creationId xmlns:a16="http://schemas.microsoft.com/office/drawing/2014/main" id="{D1B0860D-6859-D8D9-1869-E7E4A583811C}"/>
              </a:ext>
            </a:extLst>
          </p:cNvPr>
          <p:cNvSpPr/>
          <p:nvPr/>
        </p:nvSpPr>
        <p:spPr>
          <a:xfrm>
            <a:off x="228970" y="5948650"/>
            <a:ext cx="9225529" cy="2160875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3" name="TextBox 1092">
            <a:extLst>
              <a:ext uri="{FF2B5EF4-FFF2-40B4-BE49-F238E27FC236}">
                <a16:creationId xmlns:a16="http://schemas.microsoft.com/office/drawing/2014/main" id="{7FCA2A29-7CF7-9D95-F966-3BCB79056D00}"/>
              </a:ext>
            </a:extLst>
          </p:cNvPr>
          <p:cNvSpPr txBox="1"/>
          <p:nvPr/>
        </p:nvSpPr>
        <p:spPr>
          <a:xfrm>
            <a:off x="327672" y="6049082"/>
            <a:ext cx="577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beet juice addition on Ion adsorption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97DA94D7-B134-1F23-6E75-9EE361E36C78}"/>
              </a:ext>
            </a:extLst>
          </p:cNvPr>
          <p:cNvSpPr txBox="1"/>
          <p:nvPr/>
        </p:nvSpPr>
        <p:spPr>
          <a:xfrm>
            <a:off x="217946" y="6346705"/>
            <a:ext cx="895757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equilibrium conditions, beet juice increases the adsorption of magnesium ions in the soil but decreases the adsorption of chloride 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non-equilibrium conditions, beet juice decreases the adsorption of magnesium ions and chloride ions in the soil.</a:t>
            </a:r>
          </a:p>
        </p:txBody>
      </p:sp>
      <p:sp>
        <p:nvSpPr>
          <p:cNvPr id="1062" name="Rectangle: Rounded Corners 1061" descr="A photo chart showing the negative impact of deicer salt in the environment.">
            <a:extLst>
              <a:ext uri="{FF2B5EF4-FFF2-40B4-BE49-F238E27FC236}">
                <a16:creationId xmlns:a16="http://schemas.microsoft.com/office/drawing/2014/main" id="{06E9331B-96BF-BD3D-D486-1B69EF694EBB}"/>
              </a:ext>
            </a:extLst>
          </p:cNvPr>
          <p:cNvSpPr/>
          <p:nvPr/>
        </p:nvSpPr>
        <p:spPr>
          <a:xfrm>
            <a:off x="221119" y="8385220"/>
            <a:ext cx="9310034" cy="2160875"/>
          </a:xfrm>
          <a:prstGeom prst="roundRect">
            <a:avLst>
              <a:gd name="adj" fmla="val 75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DB247C05-779C-A7F8-12FF-005466C44F9A}"/>
              </a:ext>
            </a:extLst>
          </p:cNvPr>
          <p:cNvSpPr txBox="1"/>
          <p:nvPr/>
        </p:nvSpPr>
        <p:spPr>
          <a:xfrm rot="16200000">
            <a:off x="-43476" y="9061517"/>
            <a:ext cx="98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61F8DB6B-4F8E-54C0-8BEB-13507D649D9C}"/>
              </a:ext>
            </a:extLst>
          </p:cNvPr>
          <p:cNvSpPr txBox="1"/>
          <p:nvPr/>
        </p:nvSpPr>
        <p:spPr>
          <a:xfrm>
            <a:off x="576748" y="8732843"/>
            <a:ext cx="9410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</a:rPr>
              <a:t>👎</a:t>
            </a:r>
            <a:endParaRPr lang="en-US" sz="6600" dirty="0"/>
          </a:p>
        </p:txBody>
      </p:sp>
      <p:pic>
        <p:nvPicPr>
          <p:cNvPr id="6" name="Picture 5" descr="This object is a rectangular photo the depicts the presence of desociated ions from deicing salts in soils.">
            <a:extLst>
              <a:ext uri="{FF2B5EF4-FFF2-40B4-BE49-F238E27FC236}">
                <a16:creationId xmlns:a16="http://schemas.microsoft.com/office/drawing/2014/main" id="{CA857DF5-35CE-619D-8453-AEDFE7896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468" y="8589596"/>
            <a:ext cx="1924032" cy="1495635"/>
          </a:xfrm>
          <a:prstGeom prst="rect">
            <a:avLst/>
          </a:prstGeom>
        </p:spPr>
      </p:pic>
      <p:sp>
        <p:nvSpPr>
          <p:cNvPr id="7" name="Arrow: Right 6" descr="This object is a pictorial arrow that help transition to the next portion of the pager. It points to the next photo that explains the concept discussed in the previous.">
            <a:extLst>
              <a:ext uri="{FF2B5EF4-FFF2-40B4-BE49-F238E27FC236}">
                <a16:creationId xmlns:a16="http://schemas.microsoft.com/office/drawing/2014/main" id="{20E4C023-4FE3-B4B3-76AC-4BF1838C174B}"/>
              </a:ext>
            </a:extLst>
          </p:cNvPr>
          <p:cNvSpPr/>
          <p:nvPr/>
        </p:nvSpPr>
        <p:spPr>
          <a:xfrm>
            <a:off x="3273083" y="9286841"/>
            <a:ext cx="741921" cy="3348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9" name="Picture 1078" descr="This object is a photo depicting groundwater being impacted with the migration of deicing salt.">
            <a:extLst>
              <a:ext uri="{FF2B5EF4-FFF2-40B4-BE49-F238E27FC236}">
                <a16:creationId xmlns:a16="http://schemas.microsoft.com/office/drawing/2014/main" id="{96D4034D-910E-18D2-AA93-22084B2EC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004" y="8589596"/>
            <a:ext cx="1404990" cy="1495634"/>
          </a:xfrm>
          <a:prstGeom prst="rect">
            <a:avLst/>
          </a:prstGeom>
        </p:spPr>
      </p:pic>
      <p:pic>
        <p:nvPicPr>
          <p:cNvPr id="1085" name="Picture 1084" descr="This object is a rectangular photo of a soil profile with it's pore saturated and clogged with chloride salt">
            <a:extLst>
              <a:ext uri="{FF2B5EF4-FFF2-40B4-BE49-F238E27FC236}">
                <a16:creationId xmlns:a16="http://schemas.microsoft.com/office/drawing/2014/main" id="{889A8348-6570-EC91-E8AE-66077AC0D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679" y="8589596"/>
            <a:ext cx="1924032" cy="1495634"/>
          </a:xfrm>
          <a:prstGeom prst="rect">
            <a:avLst/>
          </a:prstGeom>
        </p:spPr>
      </p:pic>
      <p:pic>
        <p:nvPicPr>
          <p:cNvPr id="1077" name="Picture 1076" descr="This object is a photo showing a plant or crop that is affected by deicing salt.">
            <a:extLst>
              <a:ext uri="{FF2B5EF4-FFF2-40B4-BE49-F238E27FC236}">
                <a16:creationId xmlns:a16="http://schemas.microsoft.com/office/drawing/2014/main" id="{26DA8A62-B870-E699-E4AB-E7E454ADE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36" y="8589597"/>
            <a:ext cx="1495634" cy="1495634"/>
          </a:xfrm>
          <a:prstGeom prst="rect">
            <a:avLst/>
          </a:prstGeom>
        </p:spPr>
      </p:pic>
      <p:sp>
        <p:nvSpPr>
          <p:cNvPr id="1097" name="TextBox 1096">
            <a:extLst>
              <a:ext uri="{FF2B5EF4-FFF2-40B4-BE49-F238E27FC236}">
                <a16:creationId xmlns:a16="http://schemas.microsoft.com/office/drawing/2014/main" id="{05AFEE8F-1BD0-70BC-8EC6-99E6BEEDBD08}"/>
              </a:ext>
            </a:extLst>
          </p:cNvPr>
          <p:cNvSpPr txBox="1"/>
          <p:nvPr/>
        </p:nvSpPr>
        <p:spPr>
          <a:xfrm>
            <a:off x="6550672" y="10037306"/>
            <a:ext cx="237799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soil salinity</a:t>
            </a:r>
          </a:p>
        </p:txBody>
      </p:sp>
      <p:sp>
        <p:nvSpPr>
          <p:cNvPr id="1088" name="Rectangle: Rounded Corners 1087" descr="This object contains a text box that highlights the preventive actions to be taken when adopting deicing salt application on pavement surfaces.">
            <a:extLst>
              <a:ext uri="{FF2B5EF4-FFF2-40B4-BE49-F238E27FC236}">
                <a16:creationId xmlns:a16="http://schemas.microsoft.com/office/drawing/2014/main" id="{E89B4948-7D1C-8E65-BDDA-AB3222B2F796}"/>
              </a:ext>
            </a:extLst>
          </p:cNvPr>
          <p:cNvSpPr/>
          <p:nvPr/>
        </p:nvSpPr>
        <p:spPr>
          <a:xfrm>
            <a:off x="228970" y="10633295"/>
            <a:ext cx="9302183" cy="133999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76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04A7C32C-E64B-4001-502E-1D5ACD11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" y="10571059"/>
            <a:ext cx="8598778" cy="14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4230" tIns="77115" rIns="154230" bIns="77115" numCol="1" anchor="ctr" anchorCtr="0" compatLnSpc="1">
            <a:prstTxWarp prst="textNoShape">
              <a:avLst/>
            </a:prstTxWarp>
            <a:spAutoFit/>
          </a:bodyPr>
          <a:lstStyle/>
          <a:p>
            <a:pPr defTabSz="154231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actions should we take?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roadside salinity in agricultural zone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organic additives judiciously: they may accelerate ion migration</a:t>
            </a:r>
          </a:p>
          <a:p>
            <a:pPr marL="481975" indent="-481975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site-specific testing before high-volume salt use</a:t>
            </a:r>
          </a:p>
        </p:txBody>
      </p:sp>
      <p:pic>
        <p:nvPicPr>
          <p:cNvPr id="1162" name="Picture 1161" descr="A rectangular logo of Washington State University, Depertment of Civil and Environmental Engineering.">
            <a:extLst>
              <a:ext uri="{FF2B5EF4-FFF2-40B4-BE49-F238E27FC236}">
                <a16:creationId xmlns:a16="http://schemas.microsoft.com/office/drawing/2014/main" id="{6CBAF37C-39A6-7311-A520-46BF99107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72" y="12125914"/>
            <a:ext cx="2945411" cy="616919"/>
          </a:xfrm>
          <a:prstGeom prst="rect">
            <a:avLst/>
          </a:prstGeom>
        </p:spPr>
      </p:pic>
      <p:pic>
        <p:nvPicPr>
          <p:cNvPr id="1163" name="Picture 1162" descr="A rectangular logo of Clear Roads (research for winter highway maintenance).">
            <a:extLst>
              <a:ext uri="{FF2B5EF4-FFF2-40B4-BE49-F238E27FC236}">
                <a16:creationId xmlns:a16="http://schemas.microsoft.com/office/drawing/2014/main" id="{9EEFCB27-86CB-39C8-901D-D1D1ADA88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8638" y="11973290"/>
            <a:ext cx="2885219" cy="817222"/>
          </a:xfrm>
          <a:prstGeom prst="rect">
            <a:avLst/>
          </a:prstGeom>
        </p:spPr>
      </p:pic>
      <p:pic>
        <p:nvPicPr>
          <p:cNvPr id="1161" name="Picture 1160" descr="A rectangular shape with the logo of the Minnesota Department of Transportation.">
            <a:extLst>
              <a:ext uri="{FF2B5EF4-FFF2-40B4-BE49-F238E27FC236}">
                <a16:creationId xmlns:a16="http://schemas.microsoft.com/office/drawing/2014/main" id="{12547E61-44DE-E4CA-3623-CA95DABE0D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122" y="12125914"/>
            <a:ext cx="2885224" cy="6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4688</TotalTime>
  <Words>322</Words>
  <Application>Microsoft Office PowerPoint</Application>
  <PresentationFormat>A3 Paper (297x420 mm)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 Emoji</vt:lpstr>
      <vt:lpstr>Office Theme</vt:lpstr>
      <vt:lpstr>Transport of Sodium Chloride Deicer and Organic Additive through Roadside Soils</vt:lpstr>
      <vt:lpstr>Transport of Magnesium Chloride Deicer and Organic Additive through Roadside Soils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Gregory Waidley</cp:lastModifiedBy>
  <cp:revision>45</cp:revision>
  <dcterms:created xsi:type="dcterms:W3CDTF">2025-11-28T18:27:47Z</dcterms:created>
  <dcterms:modified xsi:type="dcterms:W3CDTF">2026-04-19T15:34:54Z</dcterms:modified>
</cp:coreProperties>
</file>